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7" r:id="rId2"/>
    <p:sldId id="273" r:id="rId3"/>
    <p:sldId id="281" r:id="rId4"/>
    <p:sldId id="261" r:id="rId5"/>
    <p:sldId id="282" r:id="rId6"/>
    <p:sldId id="283" r:id="rId7"/>
    <p:sldId id="308" r:id="rId8"/>
    <p:sldId id="284" r:id="rId9"/>
    <p:sldId id="311" r:id="rId10"/>
    <p:sldId id="309" r:id="rId11"/>
    <p:sldId id="310" r:id="rId12"/>
    <p:sldId id="312" r:id="rId13"/>
    <p:sldId id="329" r:id="rId14"/>
    <p:sldId id="288" r:id="rId15"/>
    <p:sldId id="289" r:id="rId16"/>
    <p:sldId id="319" r:id="rId17"/>
    <p:sldId id="320" r:id="rId18"/>
    <p:sldId id="321" r:id="rId19"/>
    <p:sldId id="290" r:id="rId20"/>
    <p:sldId id="291" r:id="rId21"/>
    <p:sldId id="292" r:id="rId22"/>
    <p:sldId id="293" r:id="rId23"/>
    <p:sldId id="294" r:id="rId24"/>
    <p:sldId id="295" r:id="rId25"/>
    <p:sldId id="313" r:id="rId26"/>
    <p:sldId id="296" r:id="rId27"/>
    <p:sldId id="297" r:id="rId28"/>
    <p:sldId id="314" r:id="rId29"/>
    <p:sldId id="298" r:id="rId30"/>
    <p:sldId id="299" r:id="rId31"/>
    <p:sldId id="300" r:id="rId32"/>
    <p:sldId id="301" r:id="rId33"/>
    <p:sldId id="302" r:id="rId34"/>
    <p:sldId id="303" r:id="rId35"/>
    <p:sldId id="315" r:id="rId36"/>
    <p:sldId id="322" r:id="rId37"/>
    <p:sldId id="304" r:id="rId38"/>
    <p:sldId id="327" r:id="rId39"/>
    <p:sldId id="328" r:id="rId40"/>
    <p:sldId id="305" r:id="rId41"/>
    <p:sldId id="306" r:id="rId42"/>
    <p:sldId id="323" r:id="rId43"/>
    <p:sldId id="324" r:id="rId44"/>
    <p:sldId id="325" r:id="rId45"/>
    <p:sldId id="307" r:id="rId46"/>
    <p:sldId id="330" r:id="rId47"/>
    <p:sldId id="278" r:id="rId48"/>
    <p:sldId id="32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26" autoAdjust="0"/>
  </p:normalViewPr>
  <p:slideViewPr>
    <p:cSldViewPr snapToGrid="0">
      <p:cViewPr varScale="1">
        <p:scale>
          <a:sx n="68" d="100"/>
          <a:sy n="68" d="100"/>
        </p:scale>
        <p:origin x="1234" y="7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B46AB8-2A06-4C02-BA45-BC945275BE03}" type="datetimeFigureOut">
              <a:rPr lang="en-US" smtClean="0"/>
              <a:t>6/15/2023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76E90B-31E3-407C-BAAC-37A857727A1F}" type="slidenum">
              <a:rPr lang="en-US" smtClean="0"/>
              <a:t>‹#›</a:t>
            </a:fld>
            <a:endParaRPr lang="en-US"/>
          </a:p>
        </p:txBody>
      </p:sp>
    </p:spTree>
    <p:extLst>
      <p:ext uri="{BB962C8B-B14F-4D97-AF65-F5344CB8AC3E}">
        <p14:creationId xmlns:p14="http://schemas.microsoft.com/office/powerpoint/2010/main" val="280566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m.edu.vn/tri-tue-nhan-tao-intelligence-artificial-ai-la-gi/"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-Kính thưa Các thầy / cô trong hội đồng, em xin tự giới thiệu em tên là Nguyễn Duy Huân sinh viên ngành công nghệ kỹ thuật máy tính</a:t>
            </a:r>
          </a:p>
          <a:p>
            <a:pPr marL="0" lvl="0" indent="0" algn="l" rtl="0">
              <a:spcBef>
                <a:spcPts val="0"/>
              </a:spcBef>
              <a:spcAft>
                <a:spcPts val="0"/>
              </a:spcAft>
              <a:buNone/>
            </a:pPr>
            <a:r>
              <a:rPr lang="en-US" dirty="0"/>
              <a:t>-Em xin trình bày về đề tài khóa luận của em với đề tài Ứng dụng học sâu cho việc giám sát và quản lý kiểm kê hàng hóa trong ngành bán lẻ</a:t>
            </a:r>
          </a:p>
          <a:p>
            <a:pPr marL="0" lvl="0" indent="0" algn="l" rtl="0">
              <a:spcBef>
                <a:spcPts val="0"/>
              </a:spcBef>
              <a:spcAft>
                <a:spcPts val="0"/>
              </a:spcAft>
              <a:buNone/>
            </a:pPr>
            <a:r>
              <a:rPr lang="en-US" dirty="0"/>
              <a:t>-Trước khi đi vào nội dụng đề tài em xin gửi lời cảm ơn chân thành đến TS Huỳnh Thế Thiện đã hỗ tận tình cho em trong suốt quá trình thực hiện đề tài</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29292A"/>
                </a:solidFill>
                <a:effectLst/>
                <a:latin typeface="roboto" panose="02000000000000000000" pitchFamily="2" charset="0"/>
              </a:rPr>
              <a:t>Machine learning (máy học) là 1 nhánh con của </a:t>
            </a:r>
            <a:r>
              <a:rPr lang="vi-VN" b="1" i="1" u="none" strike="noStrike" dirty="0">
                <a:solidFill>
                  <a:srgbClr val="008A5F"/>
                </a:solidFill>
                <a:effectLst/>
                <a:latin typeface="roboto" panose="02000000000000000000" pitchFamily="2" charset="0"/>
                <a:hlinkClick r:id="rId3"/>
              </a:rPr>
              <a:t>trí tuệ nhân tạo (AI)</a:t>
            </a:r>
            <a:r>
              <a:rPr lang="vi-VN" b="1" i="1" dirty="0">
                <a:solidFill>
                  <a:srgbClr val="29292A"/>
                </a:solidFill>
                <a:effectLst/>
                <a:latin typeface="roboto" panose="02000000000000000000" pitchFamily="2" charset="0"/>
              </a:rPr>
              <a:t> </a:t>
            </a:r>
            <a:r>
              <a:rPr lang="vi-VN" b="0" i="0" dirty="0">
                <a:solidFill>
                  <a:srgbClr val="29292A"/>
                </a:solidFill>
                <a:effectLst/>
                <a:latin typeface="roboto" panose="02000000000000000000" pitchFamily="2" charset="0"/>
              </a:rPr>
              <a:t>và khoa học máy tính. Machine learning sử dụng data, thuật toán đầu vào để tự xử lý các vấn đề và liên tục tối ưu để tạo ra những phương án xử lý mới, hiệu quả hơn; giống như cách thức tự học của não bộ con người.</a:t>
            </a:r>
            <a:endParaRPr lang="en-US" b="0" i="0" dirty="0">
              <a:solidFill>
                <a:srgbClr val="29292A"/>
              </a:solidFill>
              <a:effectLst/>
              <a:latin typeface="roboto" panose="02000000000000000000" pitchFamily="2" charset="0"/>
            </a:endParaRPr>
          </a:p>
          <a:p>
            <a:pPr marL="0" lvl="0" indent="0" algn="l" rtl="0">
              <a:spcBef>
                <a:spcPts val="0"/>
              </a:spcBef>
              <a:spcAft>
                <a:spcPts val="0"/>
              </a:spcAft>
              <a:buNone/>
            </a:pPr>
            <a:endParaRPr lang="en-US" b="0" i="0" dirty="0">
              <a:solidFill>
                <a:srgbClr val="29292A"/>
              </a:solidFill>
              <a:effectLst/>
              <a:latin typeface="roboto" panose="02000000000000000000" pitchFamily="2" charset="0"/>
            </a:endParaRPr>
          </a:p>
          <a:p>
            <a:pPr marL="0" lvl="0" indent="0" algn="l" rtl="0">
              <a:spcBef>
                <a:spcPts val="0"/>
              </a:spcBef>
              <a:spcAft>
                <a:spcPts val="0"/>
              </a:spcAft>
              <a:buNone/>
            </a:pPr>
            <a:r>
              <a:rPr lang="en-US" b="0" i="0" dirty="0">
                <a:solidFill>
                  <a:srgbClr val="29292A"/>
                </a:solidFill>
                <a:effectLst/>
                <a:latin typeface="roboto" panose="02000000000000000000" pitchFamily="2" charset="0"/>
              </a:rPr>
              <a:t>Deep learning khác với machine learning ở điểm là thay vì sử dụng các mô hình toán học, các thuật toán để xây dựng mô hình dự đoán thì deep learning áp dụng kiến trúc mạng nơ-</a:t>
            </a:r>
            <a:r>
              <a:rPr lang="en-US" b="0" i="0" dirty="0" err="1">
                <a:solidFill>
                  <a:srgbClr val="29292A"/>
                </a:solidFill>
                <a:effectLst/>
                <a:latin typeface="roboto" panose="02000000000000000000" pitchFamily="2" charset="0"/>
              </a:rPr>
              <a:t>ron</a:t>
            </a:r>
            <a:r>
              <a:rPr lang="en-US" b="0" i="0" dirty="0">
                <a:solidFill>
                  <a:srgbClr val="29292A"/>
                </a:solidFill>
                <a:effectLst/>
                <a:latin typeface="roboto" panose="02000000000000000000" pitchFamily="2" charset="0"/>
              </a:rPr>
              <a:t> nhân tạo để tạo ra một hệ thống xử lý gần giống với thần kinh của con người.</a:t>
            </a:r>
            <a:endParaRPr dirty="0"/>
          </a:p>
        </p:txBody>
      </p:sp>
    </p:spTree>
    <p:extLst>
      <p:ext uri="{BB962C8B-B14F-4D97-AF65-F5344CB8AC3E}">
        <p14:creationId xmlns:p14="http://schemas.microsoft.com/office/powerpoint/2010/main" val="2856490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AI là phạm trù bao gồm cả DL và ML. AI là tập hợp các nghiên cứu cho phép máy móc bắt chước và hành động giống với hành vi của con người</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ML là một nghiên cứu cho phép máy móc tự học hỏi và cải thiện độ chính xác dựa vào lượng dữ liệu sẵn có</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DL là một phạm trù nằm trong ML, điểm khác biệt giúp DL hiệu quả hơn so với ML là DL áp dụng được mạng lưới thần kinh Nơ-Ron giúp cho máy móc có thể tự động học hỏi và đưa ra quyết định gần giống với hành vi của con người</a:t>
            </a:r>
            <a:endParaRPr dirty="0"/>
          </a:p>
        </p:txBody>
      </p:sp>
    </p:spTree>
    <p:extLst>
      <p:ext uri="{BB962C8B-B14F-4D97-AF65-F5344CB8AC3E}">
        <p14:creationId xmlns:p14="http://schemas.microsoft.com/office/powerpoint/2010/main" val="4011950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0" i="0" dirty="0">
                <a:solidFill>
                  <a:srgbClr val="1B1B1B"/>
                </a:solidFill>
                <a:effectLst/>
                <a:latin typeface="Open Sans" panose="020B0606030504020204" pitchFamily="34" charset="0"/>
              </a:rPr>
              <a:t>Trong mạng neural, mô hình mạng neural tích chập (CNN) là 1 trong những mô hình để nhận dạng và phân loại hình ảnh. Trong đó, xác định đối tượng và nhận dạng khuôn mặt là 1 trong số những lĩnh vực mà CNN được sử dụng rộng rãi.</a:t>
            </a:r>
          </a:p>
          <a:p>
            <a:pPr marL="0" lvl="0" indent="0" algn="l" rtl="0">
              <a:spcBef>
                <a:spcPts val="0"/>
              </a:spcBef>
              <a:spcAft>
                <a:spcPts val="0"/>
              </a:spcAft>
              <a:buNone/>
            </a:pPr>
            <a:endParaRPr lang="en-US" dirty="0"/>
          </a:p>
          <a:p>
            <a:pPr marL="0" lvl="0" indent="0" algn="l" rtl="0">
              <a:spcBef>
                <a:spcPts val="0"/>
              </a:spcBef>
              <a:spcAft>
                <a:spcPts val="0"/>
              </a:spcAft>
              <a:buNone/>
            </a:pPr>
            <a:r>
              <a:rPr lang="en-US" b="0" i="0" dirty="0">
                <a:solidFill>
                  <a:srgbClr val="1B1B1B"/>
                </a:solidFill>
                <a:effectLst/>
                <a:latin typeface="Open Sans" panose="020B0606030504020204" pitchFamily="34" charset="0"/>
              </a:rPr>
              <a:t>CNN phân loại hình ảnh bằng cách lấy 1 hình ảnh đầu vào, xử lý và phân loại nó theo các hạng mục nhất định </a:t>
            </a:r>
          </a:p>
          <a:p>
            <a:pPr marL="0" lvl="0" indent="0" algn="l" rtl="0">
              <a:spcBef>
                <a:spcPts val="0"/>
              </a:spcBef>
              <a:spcAft>
                <a:spcPts val="0"/>
              </a:spcAft>
              <a:buNone/>
            </a:pPr>
            <a:endParaRPr lang="en-US" b="0" i="0" dirty="0">
              <a:solidFill>
                <a:srgbClr val="1B1B1B"/>
              </a:solidFill>
              <a:effectLst/>
              <a:latin typeface="Open Sans" panose="020B0606030504020204" pitchFamily="34" charset="0"/>
            </a:endParaRPr>
          </a:p>
          <a:p>
            <a:pPr marL="0" lvl="0" indent="0" algn="l" rtl="0">
              <a:spcBef>
                <a:spcPts val="0"/>
              </a:spcBef>
              <a:spcAft>
                <a:spcPts val="0"/>
              </a:spcAft>
              <a:buNone/>
            </a:pPr>
            <a:r>
              <a:rPr lang="vi-VN" b="0" i="0" dirty="0">
                <a:solidFill>
                  <a:srgbClr val="1B1B1B"/>
                </a:solidFill>
                <a:effectLst/>
                <a:latin typeface="Open Sans" panose="020B0606030504020204" pitchFamily="34" charset="0"/>
              </a:rPr>
              <a:t>Về kỹ thuật, mô hình CNN để training và kiểm tra, mỗi hình ảnh đầu vào sẽ chuyển nó qua 1 loạt các lớp tích chập với các bộ lọc (Kernals), tổng hợp lại các lớp được kết nối đầy đủ (Full Connected) và áp dụng hàm Softmax để phân loại đối tượng có giá trị xác suất giữa 0 và 1</a:t>
            </a:r>
            <a:endParaRPr lang="en-US" b="0" i="0" dirty="0">
              <a:solidFill>
                <a:srgbClr val="1B1B1B"/>
              </a:solidFill>
              <a:effectLst/>
              <a:latin typeface="Open Sans" panose="020B0606030504020204" pitchFamily="34" charset="0"/>
            </a:endParaRPr>
          </a:p>
          <a:p>
            <a:pPr marL="0" lvl="0" indent="0" algn="l" rtl="0">
              <a:spcBef>
                <a:spcPts val="0"/>
              </a:spcBef>
              <a:spcAft>
                <a:spcPts val="0"/>
              </a:spcAft>
              <a:buNone/>
            </a:pPr>
            <a:endParaRPr lang="en-US" b="0" i="0" dirty="0">
              <a:solidFill>
                <a:srgbClr val="1B1B1B"/>
              </a:solidFill>
              <a:effectLst/>
              <a:latin typeface="Open Sans" panose="020B0606030504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41600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1B1B1B"/>
                </a:solidFill>
                <a:effectLst/>
                <a:latin typeface="Open Sans" panose="020B0606030504020204" pitchFamily="34" charset="0"/>
              </a:rPr>
              <a:t>Yolo là một mô hình mạng CNN cho việc phát hiện, nhận dạng, phân loại đối tượng. Yolo được tạo ra từ việc kết hợp giữa các convolutional layers và connected layers.Trong đó các convolutional layers sẽ trích xuất ra các feature của ảnh, còn full-connected layers sẽ dự đoán ra xác suất đó và tọa độ của đối tượng.</a:t>
            </a:r>
            <a:endParaRPr lang="en-US" b="0" i="0" dirty="0">
              <a:solidFill>
                <a:srgbClr val="1B1B1B"/>
              </a:solidFill>
              <a:effectLst/>
              <a:latin typeface="Open Sans" panose="020B0606030504020204" pitchFamily="34" charset="0"/>
            </a:endParaRPr>
          </a:p>
          <a:p>
            <a:pPr marL="0" lvl="0" indent="0" algn="l" rtl="0">
              <a:spcBef>
                <a:spcPts val="0"/>
              </a:spcBef>
              <a:spcAft>
                <a:spcPts val="0"/>
              </a:spcAft>
              <a:buNone/>
            </a:pPr>
            <a:endParaRPr lang="en-US" b="0" i="0" dirty="0">
              <a:solidFill>
                <a:srgbClr val="1B1B1B"/>
              </a:solidFill>
              <a:effectLst/>
              <a:latin typeface="Open Sans" panose="020B0606030504020204" pitchFamily="34" charset="0"/>
            </a:endParaRPr>
          </a:p>
          <a:p>
            <a:pPr marL="0" lvl="0" indent="0" algn="l" rtl="0">
              <a:spcBef>
                <a:spcPts val="0"/>
              </a:spcBef>
              <a:spcAft>
                <a:spcPts val="0"/>
              </a:spcAft>
              <a:buNone/>
            </a:pPr>
            <a:r>
              <a:rPr lang="vi-VN" b="0" i="0" dirty="0">
                <a:solidFill>
                  <a:srgbClr val="1B1B1B"/>
                </a:solidFill>
                <a:effectLst/>
                <a:latin typeface="Open Sans" panose="020B0606030504020204" pitchFamily="34" charset="0"/>
              </a:rPr>
              <a:t>Đầu vào của mô hình là một ảnh, mô hình sẽ nhận dạng ảnh đó có đối tượng nào hay không, sau đó sẽ xác định tọa độ của đối tượng trong bức ảnh.</a:t>
            </a:r>
            <a:endParaRPr lang="en-US" b="0" i="0" dirty="0">
              <a:solidFill>
                <a:srgbClr val="1B1B1B"/>
              </a:solidFill>
              <a:effectLst/>
              <a:latin typeface="Open Sans" panose="020B0606030504020204" pitchFamily="34" charset="0"/>
            </a:endParaRPr>
          </a:p>
          <a:p>
            <a:pPr marL="0" lvl="0" indent="0" algn="l" rtl="0">
              <a:spcBef>
                <a:spcPts val="0"/>
              </a:spcBef>
              <a:spcAft>
                <a:spcPts val="0"/>
              </a:spcAft>
              <a:buNone/>
            </a:pPr>
            <a:endParaRPr lang="en-US" b="0" i="0" dirty="0">
              <a:solidFill>
                <a:srgbClr val="1B1B1B"/>
              </a:solidFill>
              <a:effectLst/>
              <a:latin typeface="Open Sans" panose="020B0606030504020204" pitchFamily="34" charset="0"/>
            </a:endParaRPr>
          </a:p>
          <a:p>
            <a:pPr marL="228600" lvl="0" indent="-228600" algn="l" rtl="0">
              <a:spcBef>
                <a:spcPts val="0"/>
              </a:spcBef>
              <a:spcAft>
                <a:spcPts val="0"/>
              </a:spcAft>
              <a:buAutoNum type="arabicPeriod"/>
            </a:pPr>
            <a:r>
              <a:rPr lang="en-US" b="0" i="0" dirty="0">
                <a:solidFill>
                  <a:srgbClr val="1B1B1B"/>
                </a:solidFill>
                <a:effectLst/>
                <a:latin typeface="Open Sans" panose="020B0606030504020204" pitchFamily="34" charset="0"/>
              </a:rPr>
              <a:t>Ảnh đầu vào sẽ được chia thành các lướt ô vuông </a:t>
            </a:r>
            <a:r>
              <a:rPr lang="en-US" b="0" i="0" dirty="0" err="1">
                <a:solidFill>
                  <a:srgbClr val="1B1B1B"/>
                </a:solidFill>
                <a:effectLst/>
                <a:latin typeface="Open Sans" panose="020B0606030504020204" pitchFamily="34" charset="0"/>
              </a:rPr>
              <a:t>SxS</a:t>
            </a:r>
            <a:r>
              <a:rPr lang="en-US" b="0" i="0" dirty="0">
                <a:solidFill>
                  <a:srgbClr val="1B1B1B"/>
                </a:solidFill>
                <a:effectLst/>
                <a:latin typeface="Open Sans" panose="020B0606030504020204" pitchFamily="34" charset="0"/>
              </a:rPr>
              <a:t>, mỗi ô sẽ chịu trách nhiệm giới hạn đối tượng mà nó bao quanh</a:t>
            </a:r>
          </a:p>
          <a:p>
            <a:pPr marL="228600" lvl="0" indent="-228600" algn="l" rtl="0">
              <a:spcBef>
                <a:spcPts val="0"/>
              </a:spcBef>
              <a:spcAft>
                <a:spcPts val="0"/>
              </a:spcAft>
              <a:buAutoNum type="arabicPeriod"/>
            </a:pPr>
            <a:r>
              <a:rPr lang="en-US" b="0" i="0" dirty="0">
                <a:solidFill>
                  <a:srgbClr val="1B1B1B"/>
                </a:solidFill>
                <a:effectLst/>
                <a:latin typeface="Open Sans" panose="020B0606030504020204" pitchFamily="34" charset="0"/>
              </a:rPr>
              <a:t>Sau đó mạng YOLO sẽ lựa chọn ra các ô vuông có chứa đối tượng trong ảnh</a:t>
            </a:r>
          </a:p>
          <a:p>
            <a:pPr marL="228600" lvl="0" indent="-228600" algn="l" rtl="0">
              <a:spcBef>
                <a:spcPts val="0"/>
              </a:spcBef>
              <a:spcAft>
                <a:spcPts val="0"/>
              </a:spcAft>
              <a:buAutoNum type="arabicPeriod"/>
            </a:pPr>
            <a:r>
              <a:rPr lang="en-US" b="0" i="0" dirty="0">
                <a:solidFill>
                  <a:srgbClr val="1B1B1B"/>
                </a:solidFill>
                <a:effectLst/>
                <a:latin typeface="Open Sans" panose="020B0606030504020204" pitchFamily="34" charset="0"/>
              </a:rPr>
              <a:t>YOLO tiến hành dự đoán các đối tượng có trong ảnh</a:t>
            </a:r>
          </a:p>
          <a:p>
            <a:pPr marL="228600" lvl="0" indent="-228600" algn="l" rtl="0">
              <a:spcBef>
                <a:spcPts val="0"/>
              </a:spcBef>
              <a:spcAft>
                <a:spcPts val="0"/>
              </a:spcAft>
              <a:buAutoNum type="arabicPeriod"/>
            </a:pPr>
            <a:r>
              <a:rPr lang="en-US" b="0" i="0" dirty="0">
                <a:solidFill>
                  <a:srgbClr val="1B1B1B"/>
                </a:solidFill>
                <a:effectLst/>
                <a:latin typeface="Open Sans" panose="020B0606030504020204" pitchFamily="34" charset="0"/>
              </a:rPr>
              <a:t>Mỗi đối tượng dự đoán sẽ bao gồm nhiều hộp giới hạn bao quanh nó</a:t>
            </a:r>
          </a:p>
          <a:p>
            <a:pPr marL="228600" lvl="0" indent="-228600" algn="l" rtl="0">
              <a:spcBef>
                <a:spcPts val="0"/>
              </a:spcBef>
              <a:spcAft>
                <a:spcPts val="0"/>
              </a:spcAft>
              <a:buAutoNum type="arabicPeriod"/>
            </a:pPr>
            <a:r>
              <a:rPr lang="en-US" b="0" i="0" dirty="0">
                <a:solidFill>
                  <a:srgbClr val="1B1B1B"/>
                </a:solidFill>
                <a:effectLst/>
                <a:latin typeface="Open Sans" panose="020B0606030504020204" pitchFamily="34" charset="0"/>
              </a:rPr>
              <a:t>YOLO sẽ nhóm các hộp giới hạn liên quan lại với nhau và khoanh vùng đối tượng dự đoán (bounding box)</a:t>
            </a:r>
          </a:p>
          <a:p>
            <a:pPr marL="0" lvl="0" indent="0" algn="l" rtl="0">
              <a:spcBef>
                <a:spcPts val="0"/>
              </a:spcBef>
              <a:spcAft>
                <a:spcPts val="0"/>
              </a:spcAft>
              <a:buNone/>
            </a:pPr>
            <a:endParaRPr lang="en-US" b="0" i="0" dirty="0">
              <a:solidFill>
                <a:srgbClr val="1B1B1B"/>
              </a:solidFill>
              <a:effectLst/>
              <a:latin typeface="Open Sans" panose="020B0606030504020204" pitchFamily="34" charset="0"/>
            </a:endParaRPr>
          </a:p>
          <a:p>
            <a:pPr marL="0" lvl="0" indent="0" algn="l" rtl="0">
              <a:spcBef>
                <a:spcPts val="0"/>
              </a:spcBef>
              <a:spcAft>
                <a:spcPts val="0"/>
              </a:spcAft>
              <a:buNone/>
            </a:pPr>
            <a:endParaRPr lang="en-US" b="0" i="0" dirty="0">
              <a:solidFill>
                <a:srgbClr val="1B1B1B"/>
              </a:solidFill>
              <a:effectLst/>
              <a:latin typeface="Open Sans" panose="020B0606030504020204" pitchFamily="34" charset="0"/>
            </a:endParaRPr>
          </a:p>
        </p:txBody>
      </p:sp>
    </p:spTree>
    <p:extLst>
      <p:ext uri="{BB962C8B-B14F-4D97-AF65-F5344CB8AC3E}">
        <p14:creationId xmlns:p14="http://schemas.microsoft.com/office/powerpoint/2010/main" val="2645255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Kiến trúc mạng YOLOv4-tiny được rút gọn từ kiến trúc mạng YOLOv4 với mục đích tăng cường tốc độ xử lý, thích hợp cho các thiết bị máy tính nhúng có hiệu năng xử lý nhỏ</a:t>
            </a:r>
          </a:p>
          <a:p>
            <a:pPr marL="0" lvl="0" indent="0" algn="l" rtl="0">
              <a:spcBef>
                <a:spcPts val="0"/>
              </a:spcBef>
              <a:spcAft>
                <a:spcPts val="0"/>
              </a:spcAft>
              <a:buNone/>
            </a:pPr>
            <a:endParaRPr lang="en-US" dirty="0"/>
          </a:p>
          <a:p>
            <a:pPr marL="228600" lvl="0" indent="-228600" algn="l" rtl="0">
              <a:spcBef>
                <a:spcPts val="0"/>
              </a:spcBef>
              <a:spcAft>
                <a:spcPts val="0"/>
              </a:spcAft>
              <a:buAutoNum type="arabicPeriod"/>
            </a:pPr>
            <a:r>
              <a:rPr lang="en-US" dirty="0"/>
              <a:t>Lớp backbone sử dụng khối CSPdarknet53-tiny được rút gọn từ khối CSPdarknet53 của kiến trúc YOLOv4</a:t>
            </a:r>
          </a:p>
          <a:p>
            <a:pPr marL="228600" lvl="0" indent="-228600" algn="l" rtl="0">
              <a:spcBef>
                <a:spcPts val="0"/>
              </a:spcBef>
              <a:spcAft>
                <a:spcPts val="0"/>
              </a:spcAft>
              <a:buAutoNum type="arabicPeriod"/>
            </a:pPr>
            <a:r>
              <a:rPr lang="en-US" dirty="0"/>
              <a:t>Lớp neck sử dụng module FPN (feature pyramid network) giúp tăng cường trích xuất đặc trưng của ảnh</a:t>
            </a:r>
          </a:p>
          <a:p>
            <a:pPr marL="228600" lvl="0" indent="-228600" algn="l" rtl="0">
              <a:spcBef>
                <a:spcPts val="0"/>
              </a:spcBef>
              <a:spcAft>
                <a:spcPts val="0"/>
              </a:spcAft>
              <a:buAutoNum type="arabicPeriod"/>
            </a:pPr>
            <a:r>
              <a:rPr lang="en-US" dirty="0"/>
              <a:t>Lớp phân loại dự đoán YOLO head ở cuối cùng</a:t>
            </a:r>
            <a:endParaRPr dirty="0"/>
          </a:p>
        </p:txBody>
      </p:sp>
    </p:spTree>
    <p:extLst>
      <p:ext uri="{BB962C8B-B14F-4D97-AF65-F5344CB8AC3E}">
        <p14:creationId xmlns:p14="http://schemas.microsoft.com/office/powerpoint/2010/main" val="4136609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Note:</a:t>
            </a:r>
          </a:p>
          <a:p>
            <a:pPr marL="0" lvl="0" indent="0" algn="l" rtl="0">
              <a:spcBef>
                <a:spcPts val="0"/>
              </a:spcBef>
              <a:spcAft>
                <a:spcPts val="0"/>
              </a:spcAft>
              <a:buNone/>
            </a:pPr>
            <a:r>
              <a:rPr lang="en-US" b="1" dirty="0"/>
              <a:t>CBL = Conv + BN (</a:t>
            </a:r>
            <a:r>
              <a:rPr lang="en-US" b="1" i="0" dirty="0">
                <a:solidFill>
                  <a:srgbClr val="1B1B1B"/>
                </a:solidFill>
                <a:effectLst/>
                <a:latin typeface="Open Sans" panose="020B0606030504020204" pitchFamily="34" charset="0"/>
              </a:rPr>
              <a:t>Batch-Normalization) + leaky (activation function)</a:t>
            </a:r>
          </a:p>
          <a:p>
            <a:pPr marL="0" lvl="0" indent="0" algn="l" rtl="0">
              <a:spcBef>
                <a:spcPts val="0"/>
              </a:spcBef>
              <a:spcAft>
                <a:spcPts val="0"/>
              </a:spcAft>
              <a:buNone/>
            </a:pPr>
            <a:endParaRPr lang="en-US" b="1" i="0" dirty="0">
              <a:solidFill>
                <a:srgbClr val="1B1B1B"/>
              </a:solidFill>
              <a:effectLst/>
              <a:latin typeface="Open Sans" panose="020B0606030504020204" pitchFamily="34" charset="0"/>
            </a:endParaRPr>
          </a:p>
          <a:p>
            <a:pPr marL="0" lvl="0" indent="0" algn="l" rtl="0">
              <a:spcBef>
                <a:spcPts val="0"/>
              </a:spcBef>
              <a:spcAft>
                <a:spcPts val="0"/>
              </a:spcAft>
              <a:buNone/>
            </a:pPr>
            <a:r>
              <a:rPr lang="en-US" b="1" i="0" dirty="0">
                <a:solidFill>
                  <a:srgbClr val="1B1B1B"/>
                </a:solidFill>
                <a:effectLst/>
                <a:latin typeface="Open Sans" panose="020B0606030504020204" pitchFamily="34" charset="0"/>
              </a:rPr>
              <a:t>Batch-Normalization: </a:t>
            </a:r>
            <a:r>
              <a:rPr lang="vi-VN" b="0" i="0" dirty="0">
                <a:solidFill>
                  <a:srgbClr val="1B1B1B"/>
                </a:solidFill>
                <a:effectLst/>
                <a:latin typeface="Open Sans" panose="020B0606030504020204" pitchFamily="34" charset="0"/>
              </a:rPr>
              <a:t>là phương pháp</a:t>
            </a:r>
            <a:r>
              <a:rPr lang="en-US" b="0" i="0" dirty="0">
                <a:solidFill>
                  <a:srgbClr val="1B1B1B"/>
                </a:solidFill>
                <a:effectLst/>
                <a:latin typeface="Open Sans" panose="020B0606030504020204" pitchFamily="34" charset="0"/>
              </a:rPr>
              <a:t> chuẩn hóa</a:t>
            </a:r>
            <a:r>
              <a:rPr lang="vi-VN" b="0" i="0" dirty="0">
                <a:solidFill>
                  <a:srgbClr val="1B1B1B"/>
                </a:solidFill>
                <a:effectLst/>
                <a:latin typeface="Open Sans" panose="020B0606030504020204" pitchFamily="34" charset="0"/>
              </a:rPr>
              <a:t> khiến cho việc huấn luyện mạng nơ rông sâu (Deep Nearon Network, DNN) </a:t>
            </a:r>
            <a:r>
              <a:rPr lang="vi-VN" b="1" i="0" dirty="0">
                <a:solidFill>
                  <a:srgbClr val="1B1B1B"/>
                </a:solidFill>
                <a:effectLst/>
                <a:latin typeface="Open Sans" panose="020B0606030504020204" pitchFamily="34" charset="0"/>
              </a:rPr>
              <a:t>nhanh và ổn định hơn.</a:t>
            </a:r>
            <a:endParaRPr lang="en-US" b="1" i="0" dirty="0">
              <a:solidFill>
                <a:srgbClr val="1B1B1B"/>
              </a:solidFill>
              <a:effectLst/>
              <a:latin typeface="Open Sans" panose="020B0606030504020204" pitchFamily="34" charset="0"/>
            </a:endParaRPr>
          </a:p>
          <a:p>
            <a:pPr marL="0" lvl="0" indent="0" algn="l" rtl="0">
              <a:spcBef>
                <a:spcPts val="0"/>
              </a:spcBef>
              <a:spcAft>
                <a:spcPts val="0"/>
              </a:spcAft>
              <a:buNone/>
            </a:pPr>
            <a:endParaRPr lang="en-US" b="1" i="0" dirty="0">
              <a:solidFill>
                <a:srgbClr val="1B1B1B"/>
              </a:solidFill>
              <a:effectLst/>
              <a:latin typeface="Open Sans" panose="020B0606030504020204" pitchFamily="34" charset="0"/>
            </a:endParaRPr>
          </a:p>
          <a:p>
            <a:pPr marL="0" lvl="0" indent="0" algn="l" rtl="0">
              <a:spcBef>
                <a:spcPts val="0"/>
              </a:spcBef>
              <a:spcAft>
                <a:spcPts val="0"/>
              </a:spcAft>
              <a:buNone/>
            </a:pPr>
            <a:r>
              <a:rPr lang="en-US" b="1" i="0" dirty="0">
                <a:solidFill>
                  <a:srgbClr val="1B1B1B"/>
                </a:solidFill>
                <a:effectLst/>
                <a:latin typeface="Open Sans" panose="020B0606030504020204" pitchFamily="34" charset="0"/>
              </a:rPr>
              <a:t>Activation function sử dụng hàm leaky RELU: </a:t>
            </a:r>
            <a:r>
              <a:rPr lang="en-US" b="0" i="0" dirty="0">
                <a:solidFill>
                  <a:srgbClr val="1B1B1B"/>
                </a:solidFill>
                <a:effectLst/>
                <a:latin typeface="Open Sans" panose="020B0606030504020204" pitchFamily="34" charset="0"/>
              </a:rPr>
              <a:t>Thay vì loại bỏ các giá trị &lt; 0 như hàm RELU thì hàm leaky RELU giữ lại một đường xiên có độ dốc rất nhỏ. Ưu điểm của leaky RELU là giúp cho tốc độ tính toán tới điểm hội tụ nhanh hơn -&gt; Tiết kiệm được chi phí thời gian các hàm activation function khác.</a:t>
            </a:r>
          </a:p>
          <a:p>
            <a:pPr marL="0" lvl="0" indent="0" algn="l" rtl="0">
              <a:spcBef>
                <a:spcPts val="0"/>
              </a:spcBef>
              <a:spcAft>
                <a:spcPts val="0"/>
              </a:spcAft>
              <a:buNone/>
            </a:pPr>
            <a:endParaRPr lang="en-US" b="0" i="0" dirty="0">
              <a:solidFill>
                <a:srgbClr val="1B1B1B"/>
              </a:solidFill>
              <a:effectLst/>
              <a:latin typeface="Open Sans" panose="020B0606030504020204" pitchFamily="34" charset="0"/>
            </a:endParaRPr>
          </a:p>
          <a:p>
            <a:pPr marL="0" lvl="0" indent="0" algn="l" rtl="0">
              <a:spcBef>
                <a:spcPts val="0"/>
              </a:spcBef>
              <a:spcAft>
                <a:spcPts val="0"/>
              </a:spcAft>
              <a:buNone/>
            </a:pPr>
            <a:r>
              <a:rPr lang="en-US" b="1" i="0" dirty="0">
                <a:solidFill>
                  <a:srgbClr val="1B1B1B"/>
                </a:solidFill>
                <a:effectLst/>
                <a:latin typeface="Open Sans" panose="020B0606030504020204" pitchFamily="34" charset="0"/>
              </a:rPr>
              <a:t>Chốt</a:t>
            </a:r>
            <a:r>
              <a:rPr lang="en-US" b="0" i="0" dirty="0">
                <a:solidFill>
                  <a:srgbClr val="1B1B1B"/>
                </a:solidFill>
                <a:effectLst/>
                <a:latin typeface="Open Sans" panose="020B0606030504020204" pitchFamily="34" charset="0"/>
              </a:rPr>
              <a:t>: Nhờ vào việc thay thế lớp CBL cho lớp CBM (mish activation function) và giảm size ảnh đầu vào xuống còn 416x416 YOLOv4-tiny đã cải thiện được tốc độ tính toán nhanh hơn YOLOv4 phù hợp cho việc áp dụng vào các nền tảng thiết bị nhúng.</a:t>
            </a:r>
          </a:p>
          <a:p>
            <a:pPr marL="0" lvl="0" indent="0" algn="l" rtl="0">
              <a:spcBef>
                <a:spcPts val="0"/>
              </a:spcBef>
              <a:spcAft>
                <a:spcPts val="0"/>
              </a:spcAft>
              <a:buNone/>
            </a:pPr>
            <a:endParaRPr lang="en-US" b="0" i="0" dirty="0">
              <a:solidFill>
                <a:srgbClr val="1B1B1B"/>
              </a:solidFill>
              <a:effectLst/>
              <a:latin typeface="Open Sans" panose="020B0606030504020204" pitchFamily="34" charset="0"/>
            </a:endParaRPr>
          </a:p>
          <a:p>
            <a:pPr marL="228600" lvl="0" indent="-228600" algn="l" rtl="0">
              <a:spcBef>
                <a:spcPts val="0"/>
              </a:spcBef>
              <a:spcAft>
                <a:spcPts val="0"/>
              </a:spcAft>
              <a:buAutoNum type="arabicPeriod"/>
            </a:pPr>
            <a:r>
              <a:rPr lang="en-US" b="0" i="0" dirty="0">
                <a:solidFill>
                  <a:srgbClr val="1B1B1B"/>
                </a:solidFill>
                <a:effectLst/>
                <a:latin typeface="Open Sans" panose="020B0606030504020204" pitchFamily="34" charset="0"/>
              </a:rPr>
              <a:t>Lớp Backbone: 2 lớp CBL ghép nối tiếp với 3 lớp CSP + </a:t>
            </a:r>
            <a:r>
              <a:rPr lang="en-US" b="0" i="0" dirty="0" err="1">
                <a:solidFill>
                  <a:srgbClr val="1B1B1B"/>
                </a:solidFill>
                <a:effectLst/>
                <a:latin typeface="Open Sans" panose="020B0606030504020204" pitchFamily="34" charset="0"/>
              </a:rPr>
              <a:t>maxpooling</a:t>
            </a:r>
            <a:r>
              <a:rPr lang="en-US" b="0" i="0" dirty="0">
                <a:solidFill>
                  <a:srgbClr val="1B1B1B"/>
                </a:solidFill>
                <a:effectLst/>
                <a:latin typeface="Open Sans" panose="020B0606030504020204" pitchFamily="34" charset="0"/>
              </a:rPr>
              <a:t> và lớp CBL ở cuối</a:t>
            </a:r>
          </a:p>
          <a:p>
            <a:pPr marL="228600" lvl="0" indent="-228600" algn="l" rtl="0">
              <a:spcBef>
                <a:spcPts val="0"/>
              </a:spcBef>
              <a:spcAft>
                <a:spcPts val="0"/>
              </a:spcAft>
              <a:buAutoNum type="arabicPeriod"/>
            </a:pPr>
            <a:r>
              <a:rPr lang="en-US" b="0" i="0" dirty="0">
                <a:solidFill>
                  <a:srgbClr val="1B1B1B"/>
                </a:solidFill>
                <a:effectLst/>
                <a:latin typeface="Open Sans" panose="020B0606030504020204" pitchFamily="34" charset="0"/>
              </a:rPr>
              <a:t>Lớp Neck: Khối FPN phân chia hình ảnh đầu ra về 2 độ phân giải 13x13 và 26x26</a:t>
            </a:r>
          </a:p>
          <a:p>
            <a:pPr marL="228600" lvl="0" indent="-228600" algn="l" rtl="0">
              <a:spcBef>
                <a:spcPts val="0"/>
              </a:spcBef>
              <a:spcAft>
                <a:spcPts val="0"/>
              </a:spcAft>
              <a:buAutoNum type="arabicPeriod"/>
            </a:pPr>
            <a:r>
              <a:rPr lang="en-US" b="0" i="0" dirty="0">
                <a:solidFill>
                  <a:srgbClr val="1B1B1B"/>
                </a:solidFill>
                <a:effectLst/>
                <a:latin typeface="Open Sans" panose="020B0606030504020204" pitchFamily="34" charset="0"/>
              </a:rPr>
              <a:t>Lớp YOLO head: Detection và classification tại 2 độ phân giải ảnh 13x13 và 26x26</a:t>
            </a:r>
          </a:p>
          <a:p>
            <a:pPr marL="0" lvl="0" indent="0" algn="l" rtl="0">
              <a:spcBef>
                <a:spcPts val="0"/>
              </a:spcBef>
              <a:spcAft>
                <a:spcPts val="0"/>
              </a:spcAft>
              <a:buNone/>
            </a:pPr>
            <a:endParaRPr lang="en-US" b="0" i="0" dirty="0">
              <a:solidFill>
                <a:srgbClr val="1B1B1B"/>
              </a:solidFill>
              <a:effectLst/>
              <a:latin typeface="Open Sans" panose="020B0606030504020204" pitchFamily="34" charset="0"/>
            </a:endParaRPr>
          </a:p>
          <a:p>
            <a:pPr marL="0" lvl="0" indent="0" algn="l" rtl="0">
              <a:spcBef>
                <a:spcPts val="0"/>
              </a:spcBef>
              <a:spcAft>
                <a:spcPts val="0"/>
              </a:spcAft>
              <a:buNone/>
            </a:pPr>
            <a:endParaRPr lang="en-US" b="1" dirty="0"/>
          </a:p>
        </p:txBody>
      </p:sp>
    </p:spTree>
    <p:extLst>
      <p:ext uri="{BB962C8B-B14F-4D97-AF65-F5344CB8AC3E}">
        <p14:creationId xmlns:p14="http://schemas.microsoft.com/office/powerpoint/2010/main" val="738809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Ngưỡng IOU là tỉ lệ giữa phần giao với phần hợp của bounding box được label và bounding box mô hình dự đoán được</a:t>
            </a:r>
          </a:p>
          <a:p>
            <a:pPr marL="228600" lvl="0" indent="-228600" algn="l" rtl="0">
              <a:spcBef>
                <a:spcPts val="0"/>
              </a:spcBef>
              <a:spcAft>
                <a:spcPts val="0"/>
              </a:spcAft>
              <a:buAutoNum type="arabicPeriod"/>
            </a:pPr>
            <a:r>
              <a:rPr lang="en-US" dirty="0"/>
              <a:t>Tỉ lệ này có giá trị trong khoảng từ [0;1]</a:t>
            </a:r>
          </a:p>
          <a:p>
            <a:pPr marL="228600" lvl="0" indent="-228600" algn="l" rtl="0">
              <a:spcBef>
                <a:spcPts val="0"/>
              </a:spcBef>
              <a:spcAft>
                <a:spcPts val="0"/>
              </a:spcAft>
              <a:buAutoNum type="arabicPeriod"/>
            </a:pPr>
            <a:r>
              <a:rPr lang="en-US" dirty="0"/>
              <a:t>Tỉ lệ IOU càng gần 1 thì sẽ phản ánh được độ dự đoán chính xác của mô hình</a:t>
            </a:r>
          </a:p>
          <a:p>
            <a:pPr marL="228600" lvl="0" indent="-228600" algn="l" rtl="0">
              <a:spcBef>
                <a:spcPts val="0"/>
              </a:spcBef>
              <a:spcAft>
                <a:spcPts val="0"/>
              </a:spcAft>
              <a:buAutoNum type="arabicPeriod"/>
            </a:pPr>
            <a:r>
              <a:rPr lang="en-US" dirty="0"/>
              <a:t>Thông thường User sẽ đặt ra 1 chỉ số ngưỡng IOU có thể chấp nhận được. Từ đó mô hình sẽ lọc ra các dự đoán có chỉ số IOU cao hơn chỉ số ngưỡng mà User quy ước.</a:t>
            </a:r>
          </a:p>
        </p:txBody>
      </p:sp>
    </p:spTree>
    <p:extLst>
      <p:ext uri="{BB962C8B-B14F-4D97-AF65-F5344CB8AC3E}">
        <p14:creationId xmlns:p14="http://schemas.microsoft.com/office/powerpoint/2010/main" val="2301703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Hàm lỗi (lỗi vị trí, lỗi dự đoán, lỗi phân loại)</a:t>
            </a:r>
          </a:p>
          <a:p>
            <a:pPr marL="228600" lvl="0" indent="-228600" algn="l" rtl="0">
              <a:spcBef>
                <a:spcPts val="0"/>
              </a:spcBef>
              <a:spcAft>
                <a:spcPts val="0"/>
              </a:spcAft>
              <a:buAutoNum type="arabicPeriod"/>
            </a:pPr>
            <a:r>
              <a:rPr lang="en-US" dirty="0"/>
              <a:t>Hàm lỗi Localization Loss là độ lệch của bounding box được label và bounding box dự đoán bao gồm độ lệch tâm, độ lệch cạnh bên và canh đứng.</a:t>
            </a:r>
          </a:p>
          <a:p>
            <a:pPr marL="228600" lvl="0" indent="-228600" algn="l" rtl="0">
              <a:spcBef>
                <a:spcPts val="0"/>
              </a:spcBef>
              <a:spcAft>
                <a:spcPts val="0"/>
              </a:spcAft>
              <a:buAutoNum type="arabicPeriod"/>
            </a:pPr>
            <a:r>
              <a:rPr lang="en-US" dirty="0"/>
              <a:t>Hàm lỗi Confidence loss cho biết độ lỗi cảu kết quả dự đoán boundary box chứa object so với lại label thực tế tại ô boundary box đó</a:t>
            </a:r>
          </a:p>
          <a:p>
            <a:pPr marL="228600" lvl="0" indent="-228600" algn="l" rtl="0">
              <a:spcBef>
                <a:spcPts val="0"/>
              </a:spcBef>
              <a:spcAft>
                <a:spcPts val="0"/>
              </a:spcAft>
              <a:buAutoNum type="arabicPeriod"/>
            </a:pPr>
            <a:r>
              <a:rPr lang="en-US" dirty="0"/>
              <a:t>Hàm Classification Loss cho biết độ lỗi của việc dự đoán thông qua phép tính độ lệch xác xuất</a:t>
            </a:r>
          </a:p>
          <a:p>
            <a:pPr marL="228600" lvl="0" indent="-228600" algn="l" rtl="0">
              <a:spcBef>
                <a:spcPts val="0"/>
              </a:spcBef>
              <a:spcAft>
                <a:spcPts val="0"/>
              </a:spcAft>
              <a:buAutoNum type="arabicPeriod"/>
            </a:pPr>
            <a:r>
              <a:rPr lang="en-US" dirty="0"/>
              <a:t>Hàm Lỗi Tổng hợp Total Loss bằng tổng 3 hàm lỗi trên</a:t>
            </a:r>
            <a:endParaRPr dirty="0"/>
          </a:p>
        </p:txBody>
      </p:sp>
    </p:spTree>
    <p:extLst>
      <p:ext uri="{BB962C8B-B14F-4D97-AF65-F5344CB8AC3E}">
        <p14:creationId xmlns:p14="http://schemas.microsoft.com/office/powerpoint/2010/main" val="2798686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Chỉ số Độ chính xác trung bình </a:t>
            </a:r>
            <a:r>
              <a:rPr lang="en-US" b="1" dirty="0" err="1"/>
              <a:t>mAP</a:t>
            </a:r>
            <a:r>
              <a:rPr lang="en-US" dirty="0"/>
              <a:t> đánh giá tỉ lệ dự đoán đúng của 1 class so với toàn bộ dự đoán</a:t>
            </a:r>
          </a:p>
          <a:p>
            <a:pPr marL="228600" lvl="0" indent="-228600" algn="l" rtl="0">
              <a:spcBef>
                <a:spcPts val="0"/>
              </a:spcBef>
              <a:spcAft>
                <a:spcPts val="0"/>
              </a:spcAft>
              <a:buAutoNum type="arabicPeriod"/>
            </a:pPr>
            <a:r>
              <a:rPr lang="en-US" b="1" dirty="0"/>
              <a:t>Precision</a:t>
            </a:r>
            <a:r>
              <a:rPr lang="en-US" dirty="0"/>
              <a:t> Cho biết được tỉ lệ dự đoán chính xác của model</a:t>
            </a:r>
            <a:r>
              <a:rPr lang="en-US" b="1" dirty="0"/>
              <a:t>. </a:t>
            </a:r>
            <a:r>
              <a:rPr lang="vi-VN" b="1" i="0" dirty="0">
                <a:solidFill>
                  <a:srgbClr val="3B3D3F"/>
                </a:solidFill>
                <a:effectLst/>
                <a:latin typeface="Montserrat" panose="00000500000000000000" pitchFamily="2" charset="0"/>
              </a:rPr>
              <a:t>Precision sẽ cần được coi trọng hơn khi lựa chọn model với các bài toán cụ thể khi mà việc nhận nhầm False Positive mang lại kêt quả tồi tệ.</a:t>
            </a:r>
            <a:endParaRPr lang="en-US" b="1" i="0" dirty="0">
              <a:solidFill>
                <a:srgbClr val="3B3D3F"/>
              </a:solidFill>
              <a:effectLst/>
              <a:latin typeface="Montserrat" panose="00000500000000000000" pitchFamily="2" charset="0"/>
            </a:endParaRPr>
          </a:p>
          <a:p>
            <a:pPr marL="228600" lvl="0" indent="-228600" algn="l" rtl="0">
              <a:spcBef>
                <a:spcPts val="0"/>
              </a:spcBef>
              <a:spcAft>
                <a:spcPts val="0"/>
              </a:spcAft>
              <a:buAutoNum type="arabicPeriod"/>
            </a:pPr>
            <a:r>
              <a:rPr lang="en-US" b="1" i="0" dirty="0">
                <a:solidFill>
                  <a:srgbClr val="3B3D3F"/>
                </a:solidFill>
                <a:effectLst/>
                <a:latin typeface="Montserrat" panose="00000500000000000000" pitchFamily="2" charset="0"/>
              </a:rPr>
              <a:t>Recall</a:t>
            </a:r>
            <a:r>
              <a:rPr lang="en-US" b="0" i="0" dirty="0">
                <a:solidFill>
                  <a:srgbClr val="3B3D3F"/>
                </a:solidFill>
                <a:effectLst/>
                <a:latin typeface="Montserrat" panose="00000500000000000000" pitchFamily="2" charset="0"/>
              </a:rPr>
              <a:t> chỉ ra tỉ lệ dự đoán chính xác của model. </a:t>
            </a:r>
            <a:r>
              <a:rPr lang="vi-VN" b="1" i="0" dirty="0">
                <a:solidFill>
                  <a:srgbClr val="3B3D3F"/>
                </a:solidFill>
                <a:effectLst/>
                <a:latin typeface="Montserrat" panose="00000500000000000000" pitchFamily="2" charset="0"/>
              </a:rPr>
              <a:t>Recall nên được gán trọng số cao hơn khi cân nhắc lựa chọn model tốt nhất khi mà việc nhận nhầm các nhãn Positive thực thành False Negative mang lại hậu quả khôn lường.</a:t>
            </a:r>
            <a:endParaRPr lang="en-US" b="1" i="0" dirty="0">
              <a:solidFill>
                <a:srgbClr val="3B3D3F"/>
              </a:solidFill>
              <a:effectLst/>
              <a:latin typeface="Montserrat" panose="00000500000000000000" pitchFamily="2" charset="0"/>
            </a:endParaRPr>
          </a:p>
          <a:p>
            <a:pPr marL="228600" lvl="0" indent="-228600" algn="l" rtl="0">
              <a:spcBef>
                <a:spcPts val="0"/>
              </a:spcBef>
              <a:spcAft>
                <a:spcPts val="0"/>
              </a:spcAft>
              <a:buAutoNum type="arabicPeriod"/>
            </a:pPr>
            <a:r>
              <a:rPr lang="en-US" b="0" i="0" dirty="0">
                <a:solidFill>
                  <a:srgbClr val="3B3D3F"/>
                </a:solidFill>
                <a:effectLst/>
                <a:latin typeface="Montserrat" panose="00000500000000000000" pitchFamily="2" charset="0"/>
              </a:rPr>
              <a:t>F1-Score là tỉ lệ lựa chọn giúp cân bằng giữa </a:t>
            </a:r>
            <a:r>
              <a:rPr lang="en-US" b="1" i="0" dirty="0">
                <a:solidFill>
                  <a:srgbClr val="3B3D3F"/>
                </a:solidFill>
                <a:effectLst/>
                <a:latin typeface="Montserrat" panose="00000500000000000000" pitchFamily="2" charset="0"/>
              </a:rPr>
              <a:t>Precision</a:t>
            </a:r>
            <a:r>
              <a:rPr lang="en-US" b="0" i="0" dirty="0">
                <a:solidFill>
                  <a:srgbClr val="3B3D3F"/>
                </a:solidFill>
                <a:effectLst/>
                <a:latin typeface="Montserrat" panose="00000500000000000000" pitchFamily="2" charset="0"/>
              </a:rPr>
              <a:t> và </a:t>
            </a:r>
            <a:r>
              <a:rPr lang="en-US" b="1" i="0" dirty="0">
                <a:solidFill>
                  <a:srgbClr val="3B3D3F"/>
                </a:solidFill>
                <a:effectLst/>
                <a:latin typeface="Montserrat" panose="00000500000000000000" pitchFamily="2" charset="0"/>
              </a:rPr>
              <a:t>Recall</a:t>
            </a:r>
            <a:endParaRPr b="1" dirty="0"/>
          </a:p>
        </p:txBody>
      </p:sp>
    </p:spTree>
    <p:extLst>
      <p:ext uri="{BB962C8B-B14F-4D97-AF65-F5344CB8AC3E}">
        <p14:creationId xmlns:p14="http://schemas.microsoft.com/office/powerpoint/2010/main" val="3184834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Thư Viện </a:t>
            </a:r>
            <a:r>
              <a:rPr lang="en-US" dirty="0" err="1"/>
              <a:t>Opencv</a:t>
            </a:r>
            <a:r>
              <a:rPr lang="en-US" dirty="0"/>
              <a:t> DNN là thư viện chuyên dụng cho lĩnh vực xử lý ảnh</a:t>
            </a:r>
          </a:p>
          <a:p>
            <a:pPr marL="228600" lvl="0" indent="-228600" algn="l" rtl="0">
              <a:spcBef>
                <a:spcPts val="0"/>
              </a:spcBef>
              <a:spcAft>
                <a:spcPts val="0"/>
              </a:spcAft>
              <a:buAutoNum type="arabicPeriod"/>
            </a:pPr>
            <a:r>
              <a:rPr lang="en-US" dirty="0"/>
              <a:t>Module DNN giúp cho library có thể access trực tiếp vào GPU của phần cứng từ đó tăng tốc độ xử lý cho các bài toán về AI</a:t>
            </a:r>
          </a:p>
          <a:p>
            <a:pPr marL="228600" lvl="0" indent="-228600" algn="l" rtl="0">
              <a:spcBef>
                <a:spcPts val="0"/>
              </a:spcBef>
              <a:spcAft>
                <a:spcPts val="0"/>
              </a:spcAft>
              <a:buAutoNum type="arabicPeriod"/>
            </a:pPr>
            <a:r>
              <a:rPr lang="en-US" dirty="0"/>
              <a:t>OpenCV DNN là lớp interface tương thích với nhiều loại phần cứng khác nhau -&gt; </a:t>
            </a:r>
            <a:r>
              <a:rPr lang="en-US" b="1" dirty="0"/>
              <a:t>khi có sự thay đổi về mặt phần cứng sẽ ko tốn chi phí Rework lại phần mềm</a:t>
            </a:r>
            <a:endParaRPr b="1" dirty="0"/>
          </a:p>
        </p:txBody>
      </p:sp>
    </p:spTree>
    <p:extLst>
      <p:ext uri="{BB962C8B-B14F-4D97-AF65-F5344CB8AC3E}">
        <p14:creationId xmlns:p14="http://schemas.microsoft.com/office/powerpoint/2010/main" val="33411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Trong đề tài này sẽ bao gồm 5 phần mục lục chính</a:t>
            </a:r>
          </a:p>
          <a:p>
            <a:pPr marL="0" lvl="0" indent="0" algn="l" rtl="0">
              <a:spcBef>
                <a:spcPts val="0"/>
              </a:spcBef>
              <a:spcAft>
                <a:spcPts val="0"/>
              </a:spcAft>
              <a:buFontTx/>
              <a:buNone/>
            </a:pPr>
            <a:r>
              <a:rPr lang="en-US" dirty="0"/>
              <a:t>1. Tổng quan đề tài: Đưa ra thực trạng của out-of-stock hiện nay và đề xuất giải pháp để giải quyết thực trạng ấy</a:t>
            </a:r>
          </a:p>
          <a:p>
            <a:pPr marL="0" lvl="0" indent="0" algn="l" rtl="0">
              <a:spcBef>
                <a:spcPts val="0"/>
              </a:spcBef>
              <a:spcAft>
                <a:spcPts val="0"/>
              </a:spcAft>
              <a:buFontTx/>
              <a:buNone/>
            </a:pPr>
            <a:r>
              <a:rPr lang="en-US" dirty="0"/>
              <a:t>2. Cơ sở lý thuyết: Trình bày nội dụng về deep learning và các mô hình mạng học sâu CNN, YOLO</a:t>
            </a:r>
          </a:p>
          <a:p>
            <a:pPr marL="0" lvl="0" indent="0" algn="l" rtl="0">
              <a:spcBef>
                <a:spcPts val="0"/>
              </a:spcBef>
              <a:spcAft>
                <a:spcPts val="0"/>
              </a:spcAft>
              <a:buFontTx/>
              <a:buNone/>
            </a:pPr>
            <a:r>
              <a:rPr lang="en-US" dirty="0"/>
              <a:t>3. Mô hình hệ thống: Thiết kế sơ đồ khối, sơ đồ trình tự hệ thống, thiết kế mô hình AI nhận diện vị trí OOS và IS</a:t>
            </a:r>
          </a:p>
          <a:p>
            <a:pPr marL="0" lvl="0" indent="0" algn="l" rtl="0">
              <a:spcBef>
                <a:spcPts val="0"/>
              </a:spcBef>
              <a:spcAft>
                <a:spcPts val="0"/>
              </a:spcAft>
              <a:buFontTx/>
              <a:buNone/>
            </a:pPr>
            <a:r>
              <a:rPr lang="en-US" dirty="0"/>
              <a:t>4. Đánh giá hệ thống: Kiểm định hệ thống hoạt động đúng với mô hình đã thiết kế trước đó. Đưa ra đề xuất 2 mô hình học sâu được xây dựng dựa trên kiến trúc yolov4-tiny</a:t>
            </a:r>
          </a:p>
          <a:p>
            <a:pPr marL="0" lvl="0" indent="0" algn="l" rtl="0">
              <a:spcBef>
                <a:spcPts val="0"/>
              </a:spcBef>
              <a:spcAft>
                <a:spcPts val="0"/>
              </a:spcAft>
              <a:buFontTx/>
              <a:buNone/>
            </a:pPr>
            <a:r>
              <a:rPr lang="en-US" dirty="0"/>
              <a:t>5. Tổng kết: Tổng kết lại đề tài, đưa ra kết luận về những yêu cầu đã đạt được khi đề ra ở chương 1</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aaa6d39ba0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aaa6d39ba0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400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Phần cứng Jetson Nano connect với Camera để thu thập hình ảnh tại các kệ hàng trong 1 thời điểm nhất định và xử lý hình ảnh đó</a:t>
            </a:r>
          </a:p>
          <a:p>
            <a:pPr marL="228600" lvl="0" indent="-228600" algn="l" rtl="0">
              <a:spcBef>
                <a:spcPts val="0"/>
              </a:spcBef>
              <a:spcAft>
                <a:spcPts val="0"/>
              </a:spcAft>
              <a:buAutoNum type="arabicPeriod"/>
            </a:pPr>
            <a:r>
              <a:rPr lang="en-US" dirty="0"/>
              <a:t>Firebase giúp truyền tải dữ liệu Real Time thông qua mạng Internet</a:t>
            </a:r>
          </a:p>
          <a:p>
            <a:pPr marL="228600" lvl="0" indent="-228600" algn="l" rtl="0">
              <a:spcBef>
                <a:spcPts val="0"/>
              </a:spcBef>
              <a:spcAft>
                <a:spcPts val="0"/>
              </a:spcAft>
              <a:buAutoNum type="arabicPeriod"/>
            </a:pPr>
            <a:r>
              <a:rPr lang="en-US" dirty="0"/>
              <a:t>APP sẽ hiển các thông số kiểm kê như OOS, IS, Available on shelf và hình ảnh tại kệ hàng trong 1 thời điểm nhất định</a:t>
            </a:r>
            <a:endParaRPr dirty="0"/>
          </a:p>
        </p:txBody>
      </p:sp>
    </p:spTree>
    <p:extLst>
      <p:ext uri="{BB962C8B-B14F-4D97-AF65-F5344CB8AC3E}">
        <p14:creationId xmlns:p14="http://schemas.microsoft.com/office/powerpoint/2010/main" val="2920765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Camera chụp hình tại thời điểm nhất định và gửi về Jetson Nano xử lý</a:t>
            </a:r>
          </a:p>
          <a:p>
            <a:pPr marL="228600" lvl="0" indent="-228600" algn="l" rtl="0">
              <a:spcBef>
                <a:spcPts val="0"/>
              </a:spcBef>
              <a:spcAft>
                <a:spcPts val="0"/>
              </a:spcAft>
              <a:buAutoNum type="arabicPeriod"/>
            </a:pPr>
            <a:r>
              <a:rPr lang="en-US" dirty="0"/>
              <a:t>Jetson Nano đưa hình ảnh đi qua model để detect các vị trí OOS và IS sau đó gửi dữ liệu về firebase</a:t>
            </a:r>
          </a:p>
          <a:p>
            <a:pPr marL="228600" lvl="0" indent="-228600" algn="l" rtl="0">
              <a:spcBef>
                <a:spcPts val="0"/>
              </a:spcBef>
              <a:spcAft>
                <a:spcPts val="0"/>
              </a:spcAft>
              <a:buAutoNum type="arabicPeriod"/>
            </a:pPr>
            <a:r>
              <a:rPr lang="en-US" dirty="0"/>
              <a:t>Firebase cập nhập dữ liệu và gửi signal tới APP</a:t>
            </a:r>
          </a:p>
          <a:p>
            <a:pPr marL="228600" lvl="0" indent="-228600" algn="l" rtl="0">
              <a:spcBef>
                <a:spcPts val="0"/>
              </a:spcBef>
              <a:spcAft>
                <a:spcPts val="0"/>
              </a:spcAft>
              <a:buAutoNum type="arabicPeriod"/>
            </a:pPr>
            <a:r>
              <a:rPr lang="en-US" dirty="0"/>
              <a:t>APP request data từ firebase về và hiển thị dữ liệu lên màn hình và lưu kết quả dưới dạng file CSV nhằm mục đích kiểm kê</a:t>
            </a:r>
            <a:endParaRPr dirty="0"/>
          </a:p>
        </p:txBody>
      </p:sp>
    </p:spTree>
    <p:extLst>
      <p:ext uri="{BB962C8B-B14F-4D97-AF65-F5344CB8AC3E}">
        <p14:creationId xmlns:p14="http://schemas.microsoft.com/office/powerpoint/2010/main" val="14600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Mô hình sẽ bao gồm 2 model nhận diện vị trí OOS và IS</a:t>
            </a:r>
          </a:p>
          <a:p>
            <a:pPr marL="228600" lvl="0" indent="-228600" algn="l" rtl="0">
              <a:spcBef>
                <a:spcPts val="0"/>
              </a:spcBef>
              <a:spcAft>
                <a:spcPts val="0"/>
              </a:spcAft>
              <a:buAutoNum type="arabicPeriod"/>
            </a:pPr>
            <a:r>
              <a:rPr lang="en-US" dirty="0"/>
              <a:t>Tùy vào đặt điểm dữ liệu 2 model sẽ dc Modify từ kiến trúc YOLOv4-tiny để tăng accuracy </a:t>
            </a:r>
          </a:p>
          <a:p>
            <a:pPr marL="228600" lvl="0" indent="-228600" algn="l" rtl="0">
              <a:spcBef>
                <a:spcPts val="0"/>
              </a:spcBef>
              <a:spcAft>
                <a:spcPts val="0"/>
              </a:spcAft>
              <a:buAutoNum type="arabicPeriod"/>
            </a:pPr>
            <a:r>
              <a:rPr lang="en-US" dirty="0"/>
              <a:t>Sau khi detect 2 model sẽ trả về toạ độ của các vị trí IS và OSS từ đó xử dụng OpenCV để vẽ lại các ô bounding box dựa theo toạ độ</a:t>
            </a:r>
          </a:p>
          <a:p>
            <a:pPr marL="228600" lvl="0" indent="-228600" algn="l" rtl="0">
              <a:spcBef>
                <a:spcPts val="0"/>
              </a:spcBef>
              <a:spcAft>
                <a:spcPts val="0"/>
              </a:spcAft>
              <a:buAutoNum type="arabicPeriod"/>
            </a:pPr>
            <a:r>
              <a:rPr lang="en-US" dirty="0"/>
              <a:t>Cho ra được kết quả detection và classification</a:t>
            </a:r>
            <a:endParaRPr dirty="0"/>
          </a:p>
        </p:txBody>
      </p:sp>
    </p:spTree>
    <p:extLst>
      <p:ext uri="{BB962C8B-B14F-4D97-AF65-F5344CB8AC3E}">
        <p14:creationId xmlns:p14="http://schemas.microsoft.com/office/powerpoint/2010/main" val="2127234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Với đặc điểm các vị trí OSS rất khó để có thể train dược mô hình nhận diện với accuracy cao</a:t>
            </a:r>
          </a:p>
          <a:p>
            <a:pPr marL="228600" lvl="0" indent="-228600" algn="l" rtl="0">
              <a:spcBef>
                <a:spcPts val="0"/>
              </a:spcBef>
              <a:spcAft>
                <a:spcPts val="0"/>
              </a:spcAft>
              <a:buAutoNum type="arabicPeriod"/>
            </a:pPr>
            <a:r>
              <a:rPr lang="en-US" dirty="0"/>
              <a:t>Áp dụng module </a:t>
            </a:r>
            <a:r>
              <a:rPr lang="en-US" b="1" dirty="0"/>
              <a:t>SPP </a:t>
            </a:r>
            <a:r>
              <a:rPr lang="en-US" b="0" dirty="0"/>
              <a:t>để tăng cường trích xuất feature map ở đầu ra trước khi đi qua lớp YOLO head</a:t>
            </a:r>
          </a:p>
          <a:p>
            <a:pPr marL="228600" lvl="0" indent="-228600" algn="l" rtl="0">
              <a:spcBef>
                <a:spcPts val="0"/>
              </a:spcBef>
              <a:spcAft>
                <a:spcPts val="0"/>
              </a:spcAft>
              <a:buAutoNum type="arabicPeriod"/>
            </a:pPr>
            <a:r>
              <a:rPr lang="en-US" b="0" dirty="0"/>
              <a:t>Với việc đi qua 3 lớp </a:t>
            </a:r>
            <a:r>
              <a:rPr lang="en-US" b="0" dirty="0" err="1"/>
              <a:t>Maxpooling</a:t>
            </a:r>
            <a:r>
              <a:rPr lang="en-US" b="0" dirty="0"/>
              <a:t> song </a:t>
            </a:r>
            <a:r>
              <a:rPr lang="en-US" b="0" dirty="0" err="1"/>
              <a:t>song</a:t>
            </a:r>
            <a:r>
              <a:rPr lang="en-US" b="0" dirty="0"/>
              <a:t> với 3 size khác nhau sẽ giúp trích xuất được nhiều feature map hơn</a:t>
            </a:r>
          </a:p>
          <a:p>
            <a:pPr marL="228600" lvl="0" indent="-228600" algn="l" rtl="0">
              <a:spcBef>
                <a:spcPts val="0"/>
              </a:spcBef>
              <a:spcAft>
                <a:spcPts val="0"/>
              </a:spcAft>
              <a:buAutoNum type="arabicPeriod"/>
            </a:pPr>
            <a:r>
              <a:rPr lang="en-US" b="0" dirty="0"/>
              <a:t>Việc mô hình đi qua 3 lớp </a:t>
            </a:r>
            <a:r>
              <a:rPr lang="en-US" b="0" dirty="0" err="1"/>
              <a:t>Maxpooling</a:t>
            </a:r>
            <a:r>
              <a:rPr lang="en-US" b="0" dirty="0"/>
              <a:t> song </a:t>
            </a:r>
            <a:r>
              <a:rPr lang="en-US" b="0" dirty="0" err="1"/>
              <a:t>song</a:t>
            </a:r>
            <a:r>
              <a:rPr lang="en-US" b="0" dirty="0"/>
              <a:t> thì sẽ không ảnh hưởng quá lớn tới tốc độ xử lý của model</a:t>
            </a:r>
            <a:endParaRPr b="1" dirty="0"/>
          </a:p>
        </p:txBody>
      </p:sp>
    </p:spTree>
    <p:extLst>
      <p:ext uri="{BB962C8B-B14F-4D97-AF65-F5344CB8AC3E}">
        <p14:creationId xmlns:p14="http://schemas.microsoft.com/office/powerpoint/2010/main" val="2908404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Khối SPP được chèn vào giữa khối YOLO head và FPN</a:t>
            </a:r>
          </a:p>
          <a:p>
            <a:pPr marL="228600" lvl="0" indent="-228600" algn="l" rtl="0">
              <a:spcBef>
                <a:spcPts val="0"/>
              </a:spcBef>
              <a:spcAft>
                <a:spcPts val="0"/>
              </a:spcAft>
              <a:buAutoNum type="arabicPeriod"/>
            </a:pPr>
            <a:r>
              <a:rPr lang="en-US" dirty="0"/>
              <a:t>BFLPOP tăng khoảng 69 điều này ko ảnh hưởng quá lớn về tốc độ tính toán -&gt; chấp nhận được đối với ứng dụng của đề tài</a:t>
            </a:r>
            <a:endParaRPr dirty="0"/>
          </a:p>
        </p:txBody>
      </p:sp>
    </p:spTree>
    <p:extLst>
      <p:ext uri="{BB962C8B-B14F-4D97-AF65-F5344CB8AC3E}">
        <p14:creationId xmlns:p14="http://schemas.microsoft.com/office/powerpoint/2010/main" val="4074095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Tất cả các module của YOLOv4-tiny được giữ nguyên</a:t>
            </a:r>
          </a:p>
          <a:p>
            <a:pPr marL="228600" lvl="0" indent="-228600" algn="l" rtl="0">
              <a:spcBef>
                <a:spcPts val="0"/>
              </a:spcBef>
              <a:spcAft>
                <a:spcPts val="0"/>
              </a:spcAft>
              <a:buAutoNum type="arabicPeriod"/>
            </a:pPr>
            <a:r>
              <a:rPr lang="en-US" dirty="0"/>
              <a:t>Khối SPP được chèn vào sau khối FPN giúp trích xuất được lượng lớn feature map trước khi qua khối YOLO head để dự đoán đối tượng -&gt; Diều này sẽ giúp tăng cường accuracy của mô hình</a:t>
            </a:r>
          </a:p>
          <a:p>
            <a:pPr marL="228600" lvl="0" indent="-228600" algn="l" rtl="0">
              <a:spcBef>
                <a:spcPts val="0"/>
              </a:spcBef>
              <a:spcAft>
                <a:spcPts val="0"/>
              </a:spcAft>
              <a:buAutoNum type="arabicPeriod"/>
            </a:pPr>
            <a:r>
              <a:rPr lang="en-US" dirty="0"/>
              <a:t>Lớp YOLO head được sẽ detect ở 2 độ phân giải 13x13 và 26x26</a:t>
            </a:r>
            <a:endParaRPr dirty="0"/>
          </a:p>
        </p:txBody>
      </p:sp>
    </p:spTree>
    <p:extLst>
      <p:ext uri="{BB962C8B-B14F-4D97-AF65-F5344CB8AC3E}">
        <p14:creationId xmlns:p14="http://schemas.microsoft.com/office/powerpoint/2010/main" val="1494588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Các vị trí IS với đặc điểm là các object có kích thước rất nhỏ -&gt; Việc tăng phân giải ảnh training sẽ giúp tăng cường accuracy</a:t>
            </a:r>
          </a:p>
          <a:p>
            <a:pPr marL="228600" lvl="0" indent="-228600" algn="l" rtl="0">
              <a:spcBef>
                <a:spcPts val="0"/>
              </a:spcBef>
              <a:spcAft>
                <a:spcPts val="0"/>
              </a:spcAft>
              <a:buAutoNum type="arabicPeriod"/>
            </a:pPr>
            <a:r>
              <a:rPr lang="en-US" dirty="0"/>
              <a:t>Tuy nhiên việc tăng độ phân giải ảnh training sẽ khiến cho BFLOPs tăng gấp 2 hoặc 3 lần -&gt; ảnh hưởng tới tốc độ tính toán của model</a:t>
            </a:r>
          </a:p>
          <a:p>
            <a:pPr marL="228600" lvl="0" indent="-228600" algn="l" rtl="0">
              <a:spcBef>
                <a:spcPts val="0"/>
              </a:spcBef>
              <a:spcAft>
                <a:spcPts val="0"/>
              </a:spcAft>
              <a:buAutoNum type="arabicPeriod"/>
            </a:pPr>
            <a:r>
              <a:rPr lang="en-US" dirty="0"/>
              <a:t>Áp dụng group convolutions thay cho lớp convolution của YOLOv4-tiny sẽ giúp giảm đi G chi phí tính toán với G (Với G là số group cho mỗi lớp Convolution)</a:t>
            </a:r>
            <a:endParaRPr dirty="0"/>
          </a:p>
        </p:txBody>
      </p:sp>
    </p:spTree>
    <p:extLst>
      <p:ext uri="{BB962C8B-B14F-4D97-AF65-F5344CB8AC3E}">
        <p14:creationId xmlns:p14="http://schemas.microsoft.com/office/powerpoint/2010/main" val="2460385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Tăng cường size của image input từ 416x416 -&gt; 608x608 và Thay Group convolution cho lớp CBL thành GCBL với mỗi group G = 32 filter</a:t>
            </a:r>
          </a:p>
          <a:p>
            <a:pPr marL="228600" lvl="0" indent="-228600" algn="l" rtl="0">
              <a:spcBef>
                <a:spcPts val="0"/>
              </a:spcBef>
              <a:spcAft>
                <a:spcPts val="0"/>
              </a:spcAft>
              <a:buAutoNum type="arabicPeriod"/>
            </a:pPr>
            <a:r>
              <a:rPr lang="en-US" dirty="0"/>
              <a:t>Tại lớp YOLO head tăng từ 2 layer lên 3 layer với 3 độ phân giải từ thấp lên cao là 19x19, 38x38, 76x76</a:t>
            </a:r>
          </a:p>
          <a:p>
            <a:pPr marL="228600" lvl="0" indent="-228600" algn="l" rtl="0">
              <a:spcBef>
                <a:spcPts val="0"/>
              </a:spcBef>
              <a:spcAft>
                <a:spcPts val="0"/>
              </a:spcAft>
              <a:buAutoNum type="arabicPeriod"/>
            </a:pPr>
            <a:r>
              <a:rPr lang="en-US" dirty="0"/>
              <a:t>BFLOPS tăng khoảng hơn 200 Tuy nhiên sẽ không ảnh hưởng tới tốc độ tính toán của mô hình</a:t>
            </a:r>
            <a:endParaRPr dirty="0"/>
          </a:p>
        </p:txBody>
      </p:sp>
    </p:spTree>
    <p:extLst>
      <p:ext uri="{BB962C8B-B14F-4D97-AF65-F5344CB8AC3E}">
        <p14:creationId xmlns:p14="http://schemas.microsoft.com/office/powerpoint/2010/main" val="3311383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Tăng cường size của image input từ 416x416 -&gt; 608x608 và Thay Group convolution cho lớp CBL thành GCBL với mỗi group G = 32 filter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Tại lớp YOLO head tăng từ 2 layer lên 3 layer với 3 độ phân giải từ thấp lên cao là 19x19, 38x38, 76x76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Index G chỉ thị cho số lượng group trong mỗi lớp GCBL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Lớp CBL nào có số filter &lt; 32 sẽ được giữ nguyên -&gt; Nguyên nhân quá ít filter nên khi áp dụng Group convolutions vào thì bị giảm accuracy đi rất nhiều</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70039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aaa6d39ba0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aaa6d39ba0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5890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5758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aaa6d39ba0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aaa6d39ba0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8153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765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633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556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15975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2254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2985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2237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Ngày nay tình trạng OOS diễn ra thường xuyên tại các cửa hàng tiện lợi quy mô lớn cũng như các siêu thị đã khiến cho danh thu của một số đơn vị bán lẻ bị ảnh hưởng nghiêm trọng. Từ đó gây nên hậu quả thiệt hại về doanh thu cũng như sự quản lý thiếu chặt chẽ khiến cửa hàng ngày càng vắng khách.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Nguyên nhân: Tình trạng OOS diễn ra quá lâu mà không kịp thời được xử lý thì sẽ dần khiến sự trải nghiệm của khách hàng đối với cửa hàng không còn cao. Dẫn đến tình trạng mất khách, hàng hóa không bán được thường xuyên, không thể kiểm soát được mặt hàng đang được tiêu thụ mạnh trên thị trường.</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aaa6d39ba0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aaa6d39ba0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79767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3341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7436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7886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5000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89234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95394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846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Để giải quyết cho vấn đề OOS tại các cửa hàng lớn và siêu thị, trong đề tài này sẽ đưa ra một số giải pháp ứng dụng công nghệ IOT và học sâu để giải quyết vấn đề OOS được đặt </a:t>
            </a:r>
            <a:r>
              <a:rPr lang="en-US" dirty="0" err="1"/>
              <a:t>ra.</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Giải pháp đưa ra sẽ tập trung vào 3 mục tiêu chính như sau:</a:t>
            </a:r>
          </a:p>
          <a:p>
            <a:pPr marL="0" lvl="0" indent="0" algn="l" rtl="0">
              <a:spcBef>
                <a:spcPts val="0"/>
              </a:spcBef>
              <a:spcAft>
                <a:spcPts val="0"/>
              </a:spcAft>
              <a:buNone/>
            </a:pPr>
            <a:endParaRPr lang="en-US" dirty="0"/>
          </a:p>
          <a:p>
            <a:pPr marL="228600" lvl="0" indent="-228600" algn="l" rtl="0">
              <a:spcBef>
                <a:spcPts val="0"/>
              </a:spcBef>
              <a:spcAft>
                <a:spcPts val="0"/>
              </a:spcAft>
              <a:buAutoNum type="arabicPeriod"/>
            </a:pPr>
            <a:r>
              <a:rPr lang="en-US" dirty="0"/>
              <a:t>Tập trung xây dựng ứng dụng theo dõi và đánh giá tình trạng của kệ hàng</a:t>
            </a:r>
          </a:p>
          <a:p>
            <a:pPr marL="228600" lvl="0" indent="-228600" algn="l" rtl="0">
              <a:spcBef>
                <a:spcPts val="0"/>
              </a:spcBef>
              <a:spcAft>
                <a:spcPts val="0"/>
              </a:spcAft>
              <a:buAutoNum type="arabicPeriod"/>
            </a:pPr>
            <a:r>
              <a:rPr lang="en-US" dirty="0"/>
              <a:t>Áp dụng deep learning để đào tạo ra 2 mô hình xử lý phát hiện vị trí OOS và IS trên kệ hàng</a:t>
            </a:r>
          </a:p>
          <a:p>
            <a:pPr marL="228600" lvl="0" indent="-228600" algn="l" rtl="0">
              <a:spcBef>
                <a:spcPts val="0"/>
              </a:spcBef>
              <a:spcAft>
                <a:spcPts val="0"/>
              </a:spcAft>
              <a:buAutoNum type="arabicPeriod"/>
            </a:pPr>
            <a:r>
              <a:rPr lang="en-US" dirty="0"/>
              <a:t>Xây dựng hệ thống IOT gửi dữ liệu từ các kệ hàng về máy tính chủ trung tâm để các nhân viên tại các cửa hàng có thể giám sát</a:t>
            </a:r>
            <a:endParaRPr dirty="0"/>
          </a:p>
        </p:txBody>
      </p:sp>
    </p:spTree>
    <p:extLst>
      <p:ext uri="{BB962C8B-B14F-4D97-AF65-F5344CB8AC3E}">
        <p14:creationId xmlns:p14="http://schemas.microsoft.com/office/powerpoint/2010/main" val="2872064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Phương pháp nghiên cứu được áp dụng trong đề tài bao gồm:</a:t>
            </a:r>
          </a:p>
          <a:p>
            <a:pPr marL="0" lvl="0" indent="0" algn="l" rtl="0">
              <a:spcBef>
                <a:spcPts val="0"/>
              </a:spcBef>
              <a:spcAft>
                <a:spcPts val="0"/>
              </a:spcAft>
              <a:buNone/>
            </a:pPr>
            <a:endParaRPr lang="en-US" dirty="0"/>
          </a:p>
          <a:p>
            <a:pPr marL="228600" lvl="0" indent="-228600" algn="l" rtl="0">
              <a:spcBef>
                <a:spcPts val="0"/>
              </a:spcBef>
              <a:spcAft>
                <a:spcPts val="0"/>
              </a:spcAft>
              <a:buAutoNum type="arabicPeriod"/>
            </a:pPr>
            <a:r>
              <a:rPr lang="en-US" dirty="0"/>
              <a:t>Nghiên cứu về kiến trúc mạng deep learning YOLO</a:t>
            </a:r>
          </a:p>
          <a:p>
            <a:pPr marL="228600" lvl="0" indent="-228600" algn="l" rtl="0">
              <a:spcBef>
                <a:spcPts val="0"/>
              </a:spcBef>
              <a:spcAft>
                <a:spcPts val="0"/>
              </a:spcAft>
              <a:buAutoNum type="arabicPeriod"/>
            </a:pPr>
            <a:r>
              <a:rPr lang="en-US" dirty="0"/>
              <a:t>Nghiên cứu và thiết kế mô hình IOT giúp theo dõi tình trạng kệ hàng từ xa</a:t>
            </a:r>
          </a:p>
          <a:p>
            <a:pPr marL="228600" lvl="0" indent="-228600" algn="l" rtl="0">
              <a:spcBef>
                <a:spcPts val="0"/>
              </a:spcBef>
              <a:spcAft>
                <a:spcPts val="0"/>
              </a:spcAft>
              <a:buAutoNum type="arabicPeriod"/>
            </a:pPr>
            <a:r>
              <a:rPr lang="en-US" dirty="0"/>
              <a:t>Tìm hiểu về các nền tảng máy tính nhúng chuyên dụng cho xử lý ảnh và AI</a:t>
            </a:r>
            <a:endParaRPr dirty="0"/>
          </a:p>
        </p:txBody>
      </p:sp>
    </p:spTree>
    <p:extLst>
      <p:ext uri="{BB962C8B-B14F-4D97-AF65-F5344CB8AC3E}">
        <p14:creationId xmlns:p14="http://schemas.microsoft.com/office/powerpoint/2010/main" val="3696973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Đối với giải pháp đã nêu ra như ở slide trước thì trong đề tài này tập trung để đạt được các mục tiêu được đề ra như sau:</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Nghiên cứu và tìm hiểu về lĩnh vực deep learning</a:t>
            </a:r>
          </a:p>
          <a:p>
            <a:pPr marL="0" lvl="0" indent="0" algn="l" rtl="0">
              <a:spcBef>
                <a:spcPts val="0"/>
              </a:spcBef>
              <a:spcAft>
                <a:spcPts val="0"/>
              </a:spcAft>
              <a:buNone/>
            </a:pPr>
            <a:r>
              <a:rPr lang="en-US" dirty="0"/>
              <a:t>2. Áp dụng được deep learning để tạo ra mô hình nhận diện được vị trí OOS và IS trên kệ hàng</a:t>
            </a:r>
          </a:p>
          <a:p>
            <a:pPr marL="0" lvl="0" indent="0" algn="l" rtl="0">
              <a:spcBef>
                <a:spcPts val="0"/>
              </a:spcBef>
              <a:spcAft>
                <a:spcPts val="0"/>
              </a:spcAft>
              <a:buNone/>
            </a:pPr>
            <a:r>
              <a:rPr lang="en-US" dirty="0"/>
              <a:t>3. Tìm hiểu về kiến trúc của mạng YOLO và đưa ra sự cải tiến nhằm mục đích tăng độ chính xác </a:t>
            </a:r>
          </a:p>
          <a:p>
            <a:pPr marL="0" lvl="0" indent="0" algn="l" rtl="0">
              <a:spcBef>
                <a:spcPts val="0"/>
              </a:spcBef>
              <a:spcAft>
                <a:spcPts val="0"/>
              </a:spcAft>
              <a:buNone/>
            </a:pPr>
            <a:r>
              <a:rPr lang="en-US" dirty="0"/>
              <a:t>4. Tìm hiểu và triển khai được mô hình học sâu lên các máy tính nhúng</a:t>
            </a:r>
            <a:endParaRPr dirty="0"/>
          </a:p>
        </p:txBody>
      </p:sp>
    </p:spTree>
    <p:extLst>
      <p:ext uri="{BB962C8B-B14F-4D97-AF65-F5344CB8AC3E}">
        <p14:creationId xmlns:p14="http://schemas.microsoft.com/office/powerpoint/2010/main" val="1499177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aaa6d39ba0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aaa6d39ba0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970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4F4F4F"/>
                </a:solidFill>
                <a:effectLst/>
                <a:latin typeface="Roboto" panose="02000000000000000000" pitchFamily="2" charset="0"/>
              </a:rPr>
              <a:t>Deep Learning là một chức năng của trí tuệ nhân tạo (AI), bắt chước cách bộ não con người hoạt động để xử lí dữ liệu, tạo ra các mẫu để sử dụng cho việc đưa ra quyết định.</a:t>
            </a: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r>
              <a:rPr lang="vi-VN" b="0" i="0" dirty="0">
                <a:solidFill>
                  <a:srgbClr val="333333"/>
                </a:solidFill>
                <a:effectLst/>
                <a:latin typeface="Roboto" panose="02000000000000000000" pitchFamily="2" charset="0"/>
              </a:rPr>
              <a:t>Mạng nơ-ron nhân tạo trong Deep Learning được xây dựng để mô phỏng khả năng tư duy của bộ não con người.</a:t>
            </a: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r>
              <a:rPr lang="vi-VN" b="0" i="0" dirty="0">
                <a:solidFill>
                  <a:srgbClr val="333333"/>
                </a:solidFill>
                <a:effectLst/>
                <a:latin typeface="Roboto" panose="02000000000000000000" pitchFamily="2" charset="0"/>
              </a:rPr>
              <a:t>Một mạng nơ-ron bao gồm nhiều lớp (layer) khác nhau, số lượng layer càng nhiều thì mạng sẽ càng “sâu”. Trong mỗi layer là các nút mạng (node) và được liên kết với những lớp liền kề khác. Mỗi kết nối giữa các node sẽ có một trọng số tương ứng, trọng số càng cao thì ảnh hưởng của kết nối này đến mạng nơ-ron càng lớn.</a:t>
            </a:r>
            <a:endParaRPr lang="en-US" b="0" i="0" dirty="0">
              <a:solidFill>
                <a:srgbClr val="333333"/>
              </a:solidFill>
              <a:effectLst/>
              <a:latin typeface="Roboto" panose="02000000000000000000" pitchFamily="2" charset="0"/>
            </a:endParaRPr>
          </a:p>
          <a:p>
            <a:pPr marL="0" lvl="0" indent="0" algn="l" rtl="0">
              <a:spcBef>
                <a:spcPts val="0"/>
              </a:spcBef>
              <a:spcAft>
                <a:spcPts val="0"/>
              </a:spcAft>
              <a:buNone/>
            </a:pPr>
            <a:endParaRPr lang="en-US" b="0" i="0" dirty="0">
              <a:solidFill>
                <a:srgbClr val="333333"/>
              </a:solidFill>
              <a:effectLst/>
              <a:latin typeface="Roboto" panose="02000000000000000000" pitchFamily="2" charset="0"/>
            </a:endParaRPr>
          </a:p>
          <a:p>
            <a:pPr algn="just" rtl="0">
              <a:spcBef>
                <a:spcPts val="0"/>
              </a:spcBef>
              <a:spcAft>
                <a:spcPts val="0"/>
              </a:spcAft>
            </a:pPr>
            <a:r>
              <a:rPr lang="vi-VN" sz="1800" b="0" i="0" u="none" strike="noStrike" dirty="0">
                <a:solidFill>
                  <a:srgbClr val="000000"/>
                </a:solidFill>
                <a:effectLst/>
                <a:latin typeface="Arial" panose="020B0604020202020204" pitchFamily="34" charset="0"/>
              </a:rPr>
              <a:t>Cách thức hoạt động của thuật toán Deep Learning  diễn ra như sau: Các dòng thông tin sẽ được trải qua nhiều lớp cho đến lớp sau cùng. Lấy quy trình học của con người làm ví dụ cụ thể. Qua các lớp đầu tiên sẽ tập trung vào việc học các khái niệm cụ thể hơn trong khi các lớp sâu hơn sẽ sử dụng thông tin đã học để nghiên cứu và phân tích sâu hơn trong các khái niệm trừu tượng . Quy trình xây dựng biểu diễn dữ liệu này được gọi là trích xuất tính năng.</a:t>
            </a:r>
            <a:endParaRPr lang="vi-VN" b="0" i="0" dirty="0">
              <a:solidFill>
                <a:srgbClr val="333333"/>
              </a:solidFill>
              <a:effectLst/>
              <a:latin typeface="Arial" panose="020B0604020202020204" pitchFamily="34" charset="0"/>
            </a:endParaRPr>
          </a:p>
          <a:p>
            <a:br>
              <a:rPr lang="vi-VN" dirty="0"/>
            </a:br>
            <a:endParaRPr dirty="0"/>
          </a:p>
        </p:txBody>
      </p:sp>
    </p:spTree>
    <p:extLst>
      <p:ext uri="{BB962C8B-B14F-4D97-AF65-F5344CB8AC3E}">
        <p14:creationId xmlns:p14="http://schemas.microsoft.com/office/powerpoint/2010/main" val="2508497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2F89-98D3-D8D2-57F6-5251F5BD78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7F5CA3-661E-0276-8350-DE939EF690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041B72-5D7D-E95F-B758-2D467FD1071D}"/>
              </a:ext>
            </a:extLst>
          </p:cNvPr>
          <p:cNvSpPr>
            <a:spLocks noGrp="1"/>
          </p:cNvSpPr>
          <p:nvPr>
            <p:ph type="dt" sz="half" idx="10"/>
          </p:nvPr>
        </p:nvSpPr>
        <p:spPr/>
        <p:txBody>
          <a:bodyPr/>
          <a:lstStyle/>
          <a:p>
            <a:fld id="{11B33655-E152-41D7-B6A6-44424A013582}" type="datetimeFigureOut">
              <a:rPr lang="en-US" smtClean="0"/>
              <a:t>6/15/2023</a:t>
            </a:fld>
            <a:endParaRPr lang="en-US"/>
          </a:p>
        </p:txBody>
      </p:sp>
      <p:sp>
        <p:nvSpPr>
          <p:cNvPr id="5" name="Footer Placeholder 4">
            <a:extLst>
              <a:ext uri="{FF2B5EF4-FFF2-40B4-BE49-F238E27FC236}">
                <a16:creationId xmlns:a16="http://schemas.microsoft.com/office/drawing/2014/main" id="{072A2B03-AE1C-BF97-9387-811FEFFC36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2BC2B-78D6-5AA0-243C-EEEE62692100}"/>
              </a:ext>
            </a:extLst>
          </p:cNvPr>
          <p:cNvSpPr>
            <a:spLocks noGrp="1"/>
          </p:cNvSpPr>
          <p:nvPr>
            <p:ph type="sldNum" sz="quarter" idx="12"/>
          </p:nvPr>
        </p:nvSpPr>
        <p:spPr/>
        <p:txBody>
          <a:bodyPr/>
          <a:lstStyle/>
          <a:p>
            <a:fld id="{8DFBA68C-5902-4A25-9249-573EFECE35C0}" type="slidenum">
              <a:rPr lang="en-US" smtClean="0"/>
              <a:t>‹#›</a:t>
            </a:fld>
            <a:endParaRPr lang="en-US"/>
          </a:p>
        </p:txBody>
      </p:sp>
    </p:spTree>
    <p:extLst>
      <p:ext uri="{BB962C8B-B14F-4D97-AF65-F5344CB8AC3E}">
        <p14:creationId xmlns:p14="http://schemas.microsoft.com/office/powerpoint/2010/main" val="4181254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702E9-9C9F-9EC1-C2D4-6E321E49D1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CE4D8D-A7FF-09D3-8F0A-46B7EAA208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DB6B1F-5F8B-BB78-FE67-7837C93AC494}"/>
              </a:ext>
            </a:extLst>
          </p:cNvPr>
          <p:cNvSpPr>
            <a:spLocks noGrp="1"/>
          </p:cNvSpPr>
          <p:nvPr>
            <p:ph type="dt" sz="half" idx="10"/>
          </p:nvPr>
        </p:nvSpPr>
        <p:spPr/>
        <p:txBody>
          <a:bodyPr/>
          <a:lstStyle/>
          <a:p>
            <a:fld id="{11B33655-E152-41D7-B6A6-44424A013582}" type="datetimeFigureOut">
              <a:rPr lang="en-US" smtClean="0"/>
              <a:t>6/15/2023</a:t>
            </a:fld>
            <a:endParaRPr lang="en-US"/>
          </a:p>
        </p:txBody>
      </p:sp>
      <p:sp>
        <p:nvSpPr>
          <p:cNvPr id="5" name="Footer Placeholder 4">
            <a:extLst>
              <a:ext uri="{FF2B5EF4-FFF2-40B4-BE49-F238E27FC236}">
                <a16:creationId xmlns:a16="http://schemas.microsoft.com/office/drawing/2014/main" id="{732D2ECD-061C-6E7C-3200-11AE064C87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10789F-0F37-2FBC-7669-FB292180BFFA}"/>
              </a:ext>
            </a:extLst>
          </p:cNvPr>
          <p:cNvSpPr>
            <a:spLocks noGrp="1"/>
          </p:cNvSpPr>
          <p:nvPr>
            <p:ph type="sldNum" sz="quarter" idx="12"/>
          </p:nvPr>
        </p:nvSpPr>
        <p:spPr/>
        <p:txBody>
          <a:bodyPr/>
          <a:lstStyle/>
          <a:p>
            <a:fld id="{8DFBA68C-5902-4A25-9249-573EFECE35C0}" type="slidenum">
              <a:rPr lang="en-US" smtClean="0"/>
              <a:t>‹#›</a:t>
            </a:fld>
            <a:endParaRPr lang="en-US"/>
          </a:p>
        </p:txBody>
      </p:sp>
    </p:spTree>
    <p:extLst>
      <p:ext uri="{BB962C8B-B14F-4D97-AF65-F5344CB8AC3E}">
        <p14:creationId xmlns:p14="http://schemas.microsoft.com/office/powerpoint/2010/main" val="514373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26B092-4113-8B92-F16E-FBC91B0430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B60F7F-DD41-6277-94AC-E8E6502CC8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1C226D-20F1-B7D4-5984-077CDDFD4519}"/>
              </a:ext>
            </a:extLst>
          </p:cNvPr>
          <p:cNvSpPr>
            <a:spLocks noGrp="1"/>
          </p:cNvSpPr>
          <p:nvPr>
            <p:ph type="dt" sz="half" idx="10"/>
          </p:nvPr>
        </p:nvSpPr>
        <p:spPr/>
        <p:txBody>
          <a:bodyPr/>
          <a:lstStyle/>
          <a:p>
            <a:fld id="{11B33655-E152-41D7-B6A6-44424A013582}" type="datetimeFigureOut">
              <a:rPr lang="en-US" smtClean="0"/>
              <a:t>6/15/2023</a:t>
            </a:fld>
            <a:endParaRPr lang="en-US"/>
          </a:p>
        </p:txBody>
      </p:sp>
      <p:sp>
        <p:nvSpPr>
          <p:cNvPr id="5" name="Footer Placeholder 4">
            <a:extLst>
              <a:ext uri="{FF2B5EF4-FFF2-40B4-BE49-F238E27FC236}">
                <a16:creationId xmlns:a16="http://schemas.microsoft.com/office/drawing/2014/main" id="{983927B6-22A0-5038-AFCC-8074BC3B5C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5BB057-5EFF-ADFD-CE57-0CE293DA0A2A}"/>
              </a:ext>
            </a:extLst>
          </p:cNvPr>
          <p:cNvSpPr>
            <a:spLocks noGrp="1"/>
          </p:cNvSpPr>
          <p:nvPr>
            <p:ph type="sldNum" sz="quarter" idx="12"/>
          </p:nvPr>
        </p:nvSpPr>
        <p:spPr/>
        <p:txBody>
          <a:bodyPr/>
          <a:lstStyle/>
          <a:p>
            <a:fld id="{8DFBA68C-5902-4A25-9249-573EFECE35C0}" type="slidenum">
              <a:rPr lang="en-US" smtClean="0"/>
              <a:t>‹#›</a:t>
            </a:fld>
            <a:endParaRPr lang="en-US"/>
          </a:p>
        </p:txBody>
      </p:sp>
    </p:spTree>
    <p:extLst>
      <p:ext uri="{BB962C8B-B14F-4D97-AF65-F5344CB8AC3E}">
        <p14:creationId xmlns:p14="http://schemas.microsoft.com/office/powerpoint/2010/main" val="4044390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60300" y="3683633"/>
            <a:ext cx="8982000" cy="1546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5867">
                <a:solidFill>
                  <a:schemeClr val="dk2"/>
                </a:solidFill>
              </a:defRPr>
            </a:lvl1pPr>
            <a:lvl2pPr lvl="1">
              <a:spcBef>
                <a:spcPts val="0"/>
              </a:spcBef>
              <a:spcAft>
                <a:spcPts val="0"/>
              </a:spcAft>
              <a:buClr>
                <a:schemeClr val="dk2"/>
              </a:buClr>
              <a:buSzPts val="4400"/>
              <a:buNone/>
              <a:defRPr sz="5867">
                <a:solidFill>
                  <a:schemeClr val="dk2"/>
                </a:solidFill>
              </a:defRPr>
            </a:lvl2pPr>
            <a:lvl3pPr lvl="2">
              <a:spcBef>
                <a:spcPts val="0"/>
              </a:spcBef>
              <a:spcAft>
                <a:spcPts val="0"/>
              </a:spcAft>
              <a:buClr>
                <a:schemeClr val="dk2"/>
              </a:buClr>
              <a:buSzPts val="4400"/>
              <a:buNone/>
              <a:defRPr sz="5867">
                <a:solidFill>
                  <a:schemeClr val="dk2"/>
                </a:solidFill>
              </a:defRPr>
            </a:lvl3pPr>
            <a:lvl4pPr lvl="3">
              <a:spcBef>
                <a:spcPts val="0"/>
              </a:spcBef>
              <a:spcAft>
                <a:spcPts val="0"/>
              </a:spcAft>
              <a:buClr>
                <a:schemeClr val="dk2"/>
              </a:buClr>
              <a:buSzPts val="4400"/>
              <a:buNone/>
              <a:defRPr sz="5867">
                <a:solidFill>
                  <a:schemeClr val="dk2"/>
                </a:solidFill>
              </a:defRPr>
            </a:lvl4pPr>
            <a:lvl5pPr lvl="4">
              <a:spcBef>
                <a:spcPts val="0"/>
              </a:spcBef>
              <a:spcAft>
                <a:spcPts val="0"/>
              </a:spcAft>
              <a:buClr>
                <a:schemeClr val="dk2"/>
              </a:buClr>
              <a:buSzPts val="4400"/>
              <a:buNone/>
              <a:defRPr sz="5867">
                <a:solidFill>
                  <a:schemeClr val="dk2"/>
                </a:solidFill>
              </a:defRPr>
            </a:lvl5pPr>
            <a:lvl6pPr lvl="5">
              <a:spcBef>
                <a:spcPts val="0"/>
              </a:spcBef>
              <a:spcAft>
                <a:spcPts val="0"/>
              </a:spcAft>
              <a:buClr>
                <a:schemeClr val="dk2"/>
              </a:buClr>
              <a:buSzPts val="4400"/>
              <a:buNone/>
              <a:defRPr sz="5867">
                <a:solidFill>
                  <a:schemeClr val="dk2"/>
                </a:solidFill>
              </a:defRPr>
            </a:lvl6pPr>
            <a:lvl7pPr lvl="6">
              <a:spcBef>
                <a:spcPts val="0"/>
              </a:spcBef>
              <a:spcAft>
                <a:spcPts val="0"/>
              </a:spcAft>
              <a:buClr>
                <a:schemeClr val="dk2"/>
              </a:buClr>
              <a:buSzPts val="4400"/>
              <a:buNone/>
              <a:defRPr sz="5867">
                <a:solidFill>
                  <a:schemeClr val="dk2"/>
                </a:solidFill>
              </a:defRPr>
            </a:lvl7pPr>
            <a:lvl8pPr lvl="7">
              <a:spcBef>
                <a:spcPts val="0"/>
              </a:spcBef>
              <a:spcAft>
                <a:spcPts val="0"/>
              </a:spcAft>
              <a:buClr>
                <a:schemeClr val="dk2"/>
              </a:buClr>
              <a:buSzPts val="4400"/>
              <a:buNone/>
              <a:defRPr sz="5867">
                <a:solidFill>
                  <a:schemeClr val="dk2"/>
                </a:solidFill>
              </a:defRPr>
            </a:lvl8pPr>
            <a:lvl9pPr lvl="8">
              <a:spcBef>
                <a:spcPts val="0"/>
              </a:spcBef>
              <a:spcAft>
                <a:spcPts val="0"/>
              </a:spcAft>
              <a:buClr>
                <a:schemeClr val="dk2"/>
              </a:buClr>
              <a:buSzPts val="4400"/>
              <a:buNone/>
              <a:defRPr sz="5867">
                <a:solidFill>
                  <a:schemeClr val="dk2"/>
                </a:solidFill>
              </a:defRPr>
            </a:lvl9pPr>
          </a:lstStyle>
          <a:p>
            <a:endParaRPr/>
          </a:p>
        </p:txBody>
      </p:sp>
      <p:sp>
        <p:nvSpPr>
          <p:cNvPr id="11" name="Google Shape;11;p2"/>
          <p:cNvSpPr/>
          <p:nvPr/>
        </p:nvSpPr>
        <p:spPr>
          <a:xfrm>
            <a:off x="7917661" y="3377551"/>
            <a:ext cx="962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8879815" y="3377551"/>
            <a:ext cx="962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 y="3377551"/>
            <a:ext cx="962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961900" y="3377551"/>
            <a:ext cx="69556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505297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8"/>
        <p:cNvGrpSpPr/>
        <p:nvPr/>
      </p:nvGrpSpPr>
      <p:grpSpPr>
        <a:xfrm>
          <a:off x="0" y="0"/>
          <a:ext cx="0" cy="0"/>
          <a:chOff x="0" y="0"/>
          <a:chExt cx="0" cy="0"/>
        </a:xfrm>
      </p:grpSpPr>
      <p:sp>
        <p:nvSpPr>
          <p:cNvPr id="49" name="Google Shape;49;p7"/>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7"/>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7"/>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7"/>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7"/>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4" name="Google Shape;54;p7"/>
          <p:cNvSpPr txBox="1">
            <a:spLocks noGrp="1"/>
          </p:cNvSpPr>
          <p:nvPr>
            <p:ph type="body" idx="1"/>
          </p:nvPr>
        </p:nvSpPr>
        <p:spPr>
          <a:xfrm>
            <a:off x="1191600" y="1600200"/>
            <a:ext cx="3161600" cy="4967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55" name="Google Shape;55;p7"/>
          <p:cNvSpPr txBox="1">
            <a:spLocks noGrp="1"/>
          </p:cNvSpPr>
          <p:nvPr>
            <p:ph type="body" idx="2"/>
          </p:nvPr>
        </p:nvSpPr>
        <p:spPr>
          <a:xfrm>
            <a:off x="4515205" y="1600200"/>
            <a:ext cx="3161600" cy="4967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56" name="Google Shape;56;p7"/>
          <p:cNvSpPr txBox="1">
            <a:spLocks noGrp="1"/>
          </p:cNvSpPr>
          <p:nvPr>
            <p:ph type="body" idx="3"/>
          </p:nvPr>
        </p:nvSpPr>
        <p:spPr>
          <a:xfrm>
            <a:off x="7838809" y="1600200"/>
            <a:ext cx="3161600" cy="4967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57" name="Google Shape;57;p7"/>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47187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5"/>
        <p:cNvGrpSpPr/>
        <p:nvPr/>
      </p:nvGrpSpPr>
      <p:grpSpPr>
        <a:xfrm>
          <a:off x="0" y="0"/>
          <a:ext cx="0" cy="0"/>
          <a:chOff x="0" y="0"/>
          <a:chExt cx="0" cy="0"/>
        </a:xfrm>
      </p:grpSpPr>
      <p:sp>
        <p:nvSpPr>
          <p:cNvPr id="16" name="Google Shape;16;p3"/>
          <p:cNvSpPr/>
          <p:nvPr/>
        </p:nvSpPr>
        <p:spPr>
          <a:xfrm>
            <a:off x="0" y="0"/>
            <a:ext cx="12192000" cy="5324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3"/>
          <p:cNvSpPr txBox="1">
            <a:spLocks noGrp="1"/>
          </p:cNvSpPr>
          <p:nvPr>
            <p:ph type="ctrTitle"/>
          </p:nvPr>
        </p:nvSpPr>
        <p:spPr>
          <a:xfrm>
            <a:off x="914400" y="2111123"/>
            <a:ext cx="103632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endParaRPr/>
          </a:p>
        </p:txBody>
      </p:sp>
      <p:sp>
        <p:nvSpPr>
          <p:cNvPr id="18" name="Google Shape;18;p3"/>
          <p:cNvSpPr txBox="1">
            <a:spLocks noGrp="1"/>
          </p:cNvSpPr>
          <p:nvPr>
            <p:ph type="subTitle" idx="1"/>
          </p:nvPr>
        </p:nvSpPr>
        <p:spPr>
          <a:xfrm>
            <a:off x="914400" y="3786737"/>
            <a:ext cx="103632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32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3200" b="1">
                <a:solidFill>
                  <a:schemeClr val="lt1"/>
                </a:solidFill>
              </a:defRPr>
            </a:lvl4pPr>
            <a:lvl5pPr lvl="4" algn="ctr" rtl="0">
              <a:spcBef>
                <a:spcPts val="0"/>
              </a:spcBef>
              <a:spcAft>
                <a:spcPts val="0"/>
              </a:spcAft>
              <a:buClr>
                <a:schemeClr val="lt1"/>
              </a:buClr>
              <a:buSzPts val="2400"/>
              <a:buNone/>
              <a:defRPr sz="3200" b="1">
                <a:solidFill>
                  <a:schemeClr val="lt1"/>
                </a:solidFill>
              </a:defRPr>
            </a:lvl5pPr>
            <a:lvl6pPr lvl="5" algn="ctr" rtl="0">
              <a:spcBef>
                <a:spcPts val="0"/>
              </a:spcBef>
              <a:spcAft>
                <a:spcPts val="0"/>
              </a:spcAft>
              <a:buClr>
                <a:schemeClr val="lt1"/>
              </a:buClr>
              <a:buSzPts val="2400"/>
              <a:buNone/>
              <a:defRPr sz="3200" b="1">
                <a:solidFill>
                  <a:schemeClr val="lt1"/>
                </a:solidFill>
              </a:defRPr>
            </a:lvl6pPr>
            <a:lvl7pPr lvl="6" algn="ctr" rtl="0">
              <a:spcBef>
                <a:spcPts val="0"/>
              </a:spcBef>
              <a:spcAft>
                <a:spcPts val="0"/>
              </a:spcAft>
              <a:buClr>
                <a:schemeClr val="lt1"/>
              </a:buClr>
              <a:buSzPts val="2400"/>
              <a:buNone/>
              <a:defRPr sz="3200" b="1">
                <a:solidFill>
                  <a:schemeClr val="lt1"/>
                </a:solidFill>
              </a:defRPr>
            </a:lvl7pPr>
            <a:lvl8pPr lvl="7" algn="ctr" rtl="0">
              <a:spcBef>
                <a:spcPts val="0"/>
              </a:spcBef>
              <a:spcAft>
                <a:spcPts val="0"/>
              </a:spcAft>
              <a:buClr>
                <a:schemeClr val="lt1"/>
              </a:buClr>
              <a:buSzPts val="2400"/>
              <a:buNone/>
              <a:defRPr sz="3200" b="1">
                <a:solidFill>
                  <a:schemeClr val="lt1"/>
                </a:solidFill>
              </a:defRPr>
            </a:lvl8pPr>
            <a:lvl9pPr lvl="8" algn="ctr" rtl="0">
              <a:spcBef>
                <a:spcPts val="0"/>
              </a:spcBef>
              <a:spcAft>
                <a:spcPts val="0"/>
              </a:spcAft>
              <a:buClr>
                <a:schemeClr val="lt1"/>
              </a:buClr>
              <a:buSzPts val="2400"/>
              <a:buNone/>
              <a:defRPr sz="3200" b="1">
                <a:solidFill>
                  <a:schemeClr val="lt1"/>
                </a:solidFill>
              </a:defRPr>
            </a:lvl9pPr>
          </a:lstStyle>
          <a:p>
            <a:endParaRPr/>
          </a:p>
        </p:txBody>
      </p:sp>
      <p:sp>
        <p:nvSpPr>
          <p:cNvPr id="19" name="Google Shape;19;p3"/>
          <p:cNvSpPr/>
          <p:nvPr/>
        </p:nvSpPr>
        <p:spPr>
          <a:xfrm>
            <a:off x="4063605" y="5323800"/>
            <a:ext cx="4063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3"/>
          <p:cNvSpPr/>
          <p:nvPr/>
        </p:nvSpPr>
        <p:spPr>
          <a:xfrm>
            <a:off x="8128361" y="5323800"/>
            <a:ext cx="4063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3"/>
          <p:cNvSpPr/>
          <p:nvPr/>
        </p:nvSpPr>
        <p:spPr>
          <a:xfrm>
            <a:off x="1" y="5323800"/>
            <a:ext cx="4063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3"/>
          <p:cNvSpPr txBox="1">
            <a:spLocks noGrp="1"/>
          </p:cNvSpPr>
          <p:nvPr>
            <p:ph type="sldNum" idx="12"/>
          </p:nvPr>
        </p:nvSpPr>
        <p:spPr>
          <a:xfrm>
            <a:off x="-167" y="6440375"/>
            <a:ext cx="12192000" cy="4180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11701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3" name="Google Shape;33;p5"/>
          <p:cNvSpPr txBox="1">
            <a:spLocks noGrp="1"/>
          </p:cNvSpPr>
          <p:nvPr>
            <p:ph type="body" idx="1"/>
          </p:nvPr>
        </p:nvSpPr>
        <p:spPr>
          <a:xfrm>
            <a:off x="1191600" y="1831451"/>
            <a:ext cx="8616800" cy="47364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Clr>
                <a:schemeClr val="accent6"/>
              </a:buClr>
              <a:buSzPts val="1800"/>
              <a:buChar char="▷"/>
              <a:defRPr>
                <a:solidFill>
                  <a:schemeClr val="dk1"/>
                </a:solidFill>
              </a:defRPr>
            </a:lvl1pPr>
            <a:lvl2pPr marL="1219170" lvl="1" indent="-507987">
              <a:spcBef>
                <a:spcPts val="0"/>
              </a:spcBef>
              <a:spcAft>
                <a:spcPts val="0"/>
              </a:spcAft>
              <a:buClr>
                <a:schemeClr val="dk1"/>
              </a:buClr>
              <a:buSzPts val="2400"/>
              <a:buChar char="○"/>
              <a:defRPr>
                <a:solidFill>
                  <a:schemeClr val="dk1"/>
                </a:solidFill>
              </a:defRPr>
            </a:lvl2pPr>
            <a:lvl3pPr marL="1828754" lvl="2" indent="-507987">
              <a:spcBef>
                <a:spcPts val="0"/>
              </a:spcBef>
              <a:spcAft>
                <a:spcPts val="0"/>
              </a:spcAft>
              <a:buClr>
                <a:schemeClr val="dk1"/>
              </a:buClr>
              <a:buSzPts val="2400"/>
              <a:buChar char="■"/>
              <a:defRPr>
                <a:solidFill>
                  <a:schemeClr val="dk1"/>
                </a:solidFill>
              </a:defRPr>
            </a:lvl3pPr>
            <a:lvl4pPr marL="2438339" lvl="3" indent="-507987">
              <a:spcBef>
                <a:spcPts val="0"/>
              </a:spcBef>
              <a:spcAft>
                <a:spcPts val="0"/>
              </a:spcAft>
              <a:buClr>
                <a:schemeClr val="dk1"/>
              </a:buClr>
              <a:buSzPts val="2400"/>
              <a:buChar char="●"/>
              <a:defRPr>
                <a:solidFill>
                  <a:schemeClr val="dk1"/>
                </a:solidFill>
              </a:defRPr>
            </a:lvl4pPr>
            <a:lvl5pPr marL="3047924" lvl="4" indent="-507987">
              <a:spcBef>
                <a:spcPts val="0"/>
              </a:spcBef>
              <a:spcAft>
                <a:spcPts val="0"/>
              </a:spcAft>
              <a:buClr>
                <a:schemeClr val="dk1"/>
              </a:buClr>
              <a:buSzPts val="2400"/>
              <a:buChar char="○"/>
              <a:defRPr>
                <a:solidFill>
                  <a:schemeClr val="dk1"/>
                </a:solidFill>
              </a:defRPr>
            </a:lvl5pPr>
            <a:lvl6pPr marL="3657509" lvl="5" indent="-507987">
              <a:spcBef>
                <a:spcPts val="0"/>
              </a:spcBef>
              <a:spcAft>
                <a:spcPts val="0"/>
              </a:spcAft>
              <a:buClr>
                <a:schemeClr val="dk1"/>
              </a:buClr>
              <a:buSzPts val="2400"/>
              <a:buChar char="■"/>
              <a:defRPr>
                <a:solidFill>
                  <a:schemeClr val="dk1"/>
                </a:solidFill>
              </a:defRPr>
            </a:lvl6pPr>
            <a:lvl7pPr marL="4267093" lvl="6" indent="-507987">
              <a:spcBef>
                <a:spcPts val="0"/>
              </a:spcBef>
              <a:spcAft>
                <a:spcPts val="0"/>
              </a:spcAft>
              <a:buClr>
                <a:schemeClr val="dk1"/>
              </a:buClr>
              <a:buSzPts val="2400"/>
              <a:buChar char="●"/>
              <a:defRPr>
                <a:solidFill>
                  <a:schemeClr val="dk1"/>
                </a:solidFill>
              </a:defRPr>
            </a:lvl7pPr>
            <a:lvl8pPr marL="4876678" lvl="7" indent="-507987">
              <a:spcBef>
                <a:spcPts val="0"/>
              </a:spcBef>
              <a:spcAft>
                <a:spcPts val="0"/>
              </a:spcAft>
              <a:buClr>
                <a:schemeClr val="dk1"/>
              </a:buClr>
              <a:buSzPts val="2400"/>
              <a:buChar char="○"/>
              <a:defRPr>
                <a:solidFill>
                  <a:schemeClr val="dk1"/>
                </a:solidFill>
              </a:defRPr>
            </a:lvl8pPr>
            <a:lvl9pPr marL="5486263" lvl="8" indent="-507987">
              <a:spcBef>
                <a:spcPts val="0"/>
              </a:spcBef>
              <a:spcAft>
                <a:spcPts val="0"/>
              </a:spcAft>
              <a:buClr>
                <a:schemeClr val="dk1"/>
              </a:buClr>
              <a:buSzPts val="2400"/>
              <a:buChar char="■"/>
              <a:defRPr>
                <a:solidFill>
                  <a:schemeClr val="dk1"/>
                </a:solidFill>
              </a:defRPr>
            </a:lvl9pPr>
          </a:lstStyle>
          <a:p>
            <a:endParaRPr/>
          </a:p>
        </p:txBody>
      </p:sp>
      <p:sp>
        <p:nvSpPr>
          <p:cNvPr id="34" name="Google Shape;34;p5"/>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5"/>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5"/>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5"/>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5"/>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50033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A53F5-7956-4DA3-C394-7287D2B09E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2DEBF-1357-EBF0-E39D-BF22BC7550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29BE59-B280-1988-B453-3D28A129C65E}"/>
              </a:ext>
            </a:extLst>
          </p:cNvPr>
          <p:cNvSpPr>
            <a:spLocks noGrp="1"/>
          </p:cNvSpPr>
          <p:nvPr>
            <p:ph type="dt" sz="half" idx="10"/>
          </p:nvPr>
        </p:nvSpPr>
        <p:spPr/>
        <p:txBody>
          <a:bodyPr/>
          <a:lstStyle/>
          <a:p>
            <a:fld id="{11B33655-E152-41D7-B6A6-44424A013582}" type="datetimeFigureOut">
              <a:rPr lang="en-US" smtClean="0"/>
              <a:t>6/15/2023</a:t>
            </a:fld>
            <a:endParaRPr lang="en-US"/>
          </a:p>
        </p:txBody>
      </p:sp>
      <p:sp>
        <p:nvSpPr>
          <p:cNvPr id="5" name="Footer Placeholder 4">
            <a:extLst>
              <a:ext uri="{FF2B5EF4-FFF2-40B4-BE49-F238E27FC236}">
                <a16:creationId xmlns:a16="http://schemas.microsoft.com/office/drawing/2014/main" id="{927511C3-FD5B-08A8-7E3D-6DC9F74579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CA171D-505F-3D36-9A4D-94624D9B8985}"/>
              </a:ext>
            </a:extLst>
          </p:cNvPr>
          <p:cNvSpPr>
            <a:spLocks noGrp="1"/>
          </p:cNvSpPr>
          <p:nvPr>
            <p:ph type="sldNum" sz="quarter" idx="12"/>
          </p:nvPr>
        </p:nvSpPr>
        <p:spPr/>
        <p:txBody>
          <a:bodyPr/>
          <a:lstStyle/>
          <a:p>
            <a:fld id="{8DFBA68C-5902-4A25-9249-573EFECE35C0}" type="slidenum">
              <a:rPr lang="en-US" smtClean="0"/>
              <a:t>‹#›</a:t>
            </a:fld>
            <a:endParaRPr lang="en-US"/>
          </a:p>
        </p:txBody>
      </p:sp>
    </p:spTree>
    <p:extLst>
      <p:ext uri="{BB962C8B-B14F-4D97-AF65-F5344CB8AC3E}">
        <p14:creationId xmlns:p14="http://schemas.microsoft.com/office/powerpoint/2010/main" val="1570647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8F0B2-65C6-C71F-E33B-E92314DACB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F9C73E-1EDF-B6A0-DFD7-25851B766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FAC35B-3948-BFE5-77D4-A11EA159F480}"/>
              </a:ext>
            </a:extLst>
          </p:cNvPr>
          <p:cNvSpPr>
            <a:spLocks noGrp="1"/>
          </p:cNvSpPr>
          <p:nvPr>
            <p:ph type="dt" sz="half" idx="10"/>
          </p:nvPr>
        </p:nvSpPr>
        <p:spPr/>
        <p:txBody>
          <a:bodyPr/>
          <a:lstStyle/>
          <a:p>
            <a:fld id="{11B33655-E152-41D7-B6A6-44424A013582}" type="datetimeFigureOut">
              <a:rPr lang="en-US" smtClean="0"/>
              <a:t>6/15/2023</a:t>
            </a:fld>
            <a:endParaRPr lang="en-US"/>
          </a:p>
        </p:txBody>
      </p:sp>
      <p:sp>
        <p:nvSpPr>
          <p:cNvPr id="5" name="Footer Placeholder 4">
            <a:extLst>
              <a:ext uri="{FF2B5EF4-FFF2-40B4-BE49-F238E27FC236}">
                <a16:creationId xmlns:a16="http://schemas.microsoft.com/office/drawing/2014/main" id="{1523284B-AA2D-0B66-0CB7-4622DE704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D015C-B93D-3CA1-8323-D93C45FE5D6C}"/>
              </a:ext>
            </a:extLst>
          </p:cNvPr>
          <p:cNvSpPr>
            <a:spLocks noGrp="1"/>
          </p:cNvSpPr>
          <p:nvPr>
            <p:ph type="sldNum" sz="quarter" idx="12"/>
          </p:nvPr>
        </p:nvSpPr>
        <p:spPr/>
        <p:txBody>
          <a:bodyPr/>
          <a:lstStyle/>
          <a:p>
            <a:fld id="{8DFBA68C-5902-4A25-9249-573EFECE35C0}" type="slidenum">
              <a:rPr lang="en-US" smtClean="0"/>
              <a:t>‹#›</a:t>
            </a:fld>
            <a:endParaRPr lang="en-US"/>
          </a:p>
        </p:txBody>
      </p:sp>
    </p:spTree>
    <p:extLst>
      <p:ext uri="{BB962C8B-B14F-4D97-AF65-F5344CB8AC3E}">
        <p14:creationId xmlns:p14="http://schemas.microsoft.com/office/powerpoint/2010/main" val="3165466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B234-16D9-4AD2-D7C9-312A623CA3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945089-8B9C-8407-14F4-2DAC2C5712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AEC45C-E6F6-14D9-8EDB-074E91CA7B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4D35F4-A225-C698-DA81-596D81EC1BEB}"/>
              </a:ext>
            </a:extLst>
          </p:cNvPr>
          <p:cNvSpPr>
            <a:spLocks noGrp="1"/>
          </p:cNvSpPr>
          <p:nvPr>
            <p:ph type="dt" sz="half" idx="10"/>
          </p:nvPr>
        </p:nvSpPr>
        <p:spPr/>
        <p:txBody>
          <a:bodyPr/>
          <a:lstStyle/>
          <a:p>
            <a:fld id="{11B33655-E152-41D7-B6A6-44424A013582}" type="datetimeFigureOut">
              <a:rPr lang="en-US" smtClean="0"/>
              <a:t>6/15/2023</a:t>
            </a:fld>
            <a:endParaRPr lang="en-US"/>
          </a:p>
        </p:txBody>
      </p:sp>
      <p:sp>
        <p:nvSpPr>
          <p:cNvPr id="6" name="Footer Placeholder 5">
            <a:extLst>
              <a:ext uri="{FF2B5EF4-FFF2-40B4-BE49-F238E27FC236}">
                <a16:creationId xmlns:a16="http://schemas.microsoft.com/office/drawing/2014/main" id="{13D851D7-B3CE-4712-7068-238FC36282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B7047E-DE36-9819-7667-C57472A7535F}"/>
              </a:ext>
            </a:extLst>
          </p:cNvPr>
          <p:cNvSpPr>
            <a:spLocks noGrp="1"/>
          </p:cNvSpPr>
          <p:nvPr>
            <p:ph type="sldNum" sz="quarter" idx="12"/>
          </p:nvPr>
        </p:nvSpPr>
        <p:spPr/>
        <p:txBody>
          <a:bodyPr/>
          <a:lstStyle/>
          <a:p>
            <a:fld id="{8DFBA68C-5902-4A25-9249-573EFECE35C0}" type="slidenum">
              <a:rPr lang="en-US" smtClean="0"/>
              <a:t>‹#›</a:t>
            </a:fld>
            <a:endParaRPr lang="en-US"/>
          </a:p>
        </p:txBody>
      </p:sp>
    </p:spTree>
    <p:extLst>
      <p:ext uri="{BB962C8B-B14F-4D97-AF65-F5344CB8AC3E}">
        <p14:creationId xmlns:p14="http://schemas.microsoft.com/office/powerpoint/2010/main" val="947476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C2CB8-3E3D-8FC9-15CA-53C83A4275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611ABC-400E-6884-435C-200DC28546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ABD8FB-73EF-E578-642A-D2B21D440F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A319B8-A0E4-7C40-46AE-C30647C2D8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F817EA-49A8-ECAC-711C-2997693363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865C66-A927-5DD3-4FA2-8FB42F19DA04}"/>
              </a:ext>
            </a:extLst>
          </p:cNvPr>
          <p:cNvSpPr>
            <a:spLocks noGrp="1"/>
          </p:cNvSpPr>
          <p:nvPr>
            <p:ph type="dt" sz="half" idx="10"/>
          </p:nvPr>
        </p:nvSpPr>
        <p:spPr/>
        <p:txBody>
          <a:bodyPr/>
          <a:lstStyle/>
          <a:p>
            <a:fld id="{11B33655-E152-41D7-B6A6-44424A013582}" type="datetimeFigureOut">
              <a:rPr lang="en-US" smtClean="0"/>
              <a:t>6/15/2023</a:t>
            </a:fld>
            <a:endParaRPr lang="en-US"/>
          </a:p>
        </p:txBody>
      </p:sp>
      <p:sp>
        <p:nvSpPr>
          <p:cNvPr id="8" name="Footer Placeholder 7">
            <a:extLst>
              <a:ext uri="{FF2B5EF4-FFF2-40B4-BE49-F238E27FC236}">
                <a16:creationId xmlns:a16="http://schemas.microsoft.com/office/drawing/2014/main" id="{2CED5138-9123-8CE5-2332-1CEDBCDFCE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88DDC1-1DAC-3C7B-3EAF-7F267BB6DA16}"/>
              </a:ext>
            </a:extLst>
          </p:cNvPr>
          <p:cNvSpPr>
            <a:spLocks noGrp="1"/>
          </p:cNvSpPr>
          <p:nvPr>
            <p:ph type="sldNum" sz="quarter" idx="12"/>
          </p:nvPr>
        </p:nvSpPr>
        <p:spPr/>
        <p:txBody>
          <a:bodyPr/>
          <a:lstStyle/>
          <a:p>
            <a:fld id="{8DFBA68C-5902-4A25-9249-573EFECE35C0}" type="slidenum">
              <a:rPr lang="en-US" smtClean="0"/>
              <a:t>‹#›</a:t>
            </a:fld>
            <a:endParaRPr lang="en-US"/>
          </a:p>
        </p:txBody>
      </p:sp>
    </p:spTree>
    <p:extLst>
      <p:ext uri="{BB962C8B-B14F-4D97-AF65-F5344CB8AC3E}">
        <p14:creationId xmlns:p14="http://schemas.microsoft.com/office/powerpoint/2010/main" val="1003278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20886-BF33-1565-B31F-FEF7234B4A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4A3D42-CDD1-7115-AF77-F016359E1528}"/>
              </a:ext>
            </a:extLst>
          </p:cNvPr>
          <p:cNvSpPr>
            <a:spLocks noGrp="1"/>
          </p:cNvSpPr>
          <p:nvPr>
            <p:ph type="dt" sz="half" idx="10"/>
          </p:nvPr>
        </p:nvSpPr>
        <p:spPr/>
        <p:txBody>
          <a:bodyPr/>
          <a:lstStyle/>
          <a:p>
            <a:fld id="{11B33655-E152-41D7-B6A6-44424A013582}" type="datetimeFigureOut">
              <a:rPr lang="en-US" smtClean="0"/>
              <a:t>6/15/2023</a:t>
            </a:fld>
            <a:endParaRPr lang="en-US"/>
          </a:p>
        </p:txBody>
      </p:sp>
      <p:sp>
        <p:nvSpPr>
          <p:cNvPr id="4" name="Footer Placeholder 3">
            <a:extLst>
              <a:ext uri="{FF2B5EF4-FFF2-40B4-BE49-F238E27FC236}">
                <a16:creationId xmlns:a16="http://schemas.microsoft.com/office/drawing/2014/main" id="{8E4320A4-69F5-EDEB-607B-0668C4EFF0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ED6574-CFC7-B086-C220-2CE9F21C7350}"/>
              </a:ext>
            </a:extLst>
          </p:cNvPr>
          <p:cNvSpPr>
            <a:spLocks noGrp="1"/>
          </p:cNvSpPr>
          <p:nvPr>
            <p:ph type="sldNum" sz="quarter" idx="12"/>
          </p:nvPr>
        </p:nvSpPr>
        <p:spPr/>
        <p:txBody>
          <a:bodyPr/>
          <a:lstStyle/>
          <a:p>
            <a:fld id="{8DFBA68C-5902-4A25-9249-573EFECE35C0}" type="slidenum">
              <a:rPr lang="en-US" smtClean="0"/>
              <a:t>‹#›</a:t>
            </a:fld>
            <a:endParaRPr lang="en-US"/>
          </a:p>
        </p:txBody>
      </p:sp>
    </p:spTree>
    <p:extLst>
      <p:ext uri="{BB962C8B-B14F-4D97-AF65-F5344CB8AC3E}">
        <p14:creationId xmlns:p14="http://schemas.microsoft.com/office/powerpoint/2010/main" val="2860772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3B16D7-11FB-0B39-A9DE-334D976D443C}"/>
              </a:ext>
            </a:extLst>
          </p:cNvPr>
          <p:cNvSpPr>
            <a:spLocks noGrp="1"/>
          </p:cNvSpPr>
          <p:nvPr>
            <p:ph type="dt" sz="half" idx="10"/>
          </p:nvPr>
        </p:nvSpPr>
        <p:spPr/>
        <p:txBody>
          <a:bodyPr/>
          <a:lstStyle/>
          <a:p>
            <a:fld id="{11B33655-E152-41D7-B6A6-44424A013582}" type="datetimeFigureOut">
              <a:rPr lang="en-US" smtClean="0"/>
              <a:t>6/15/2023</a:t>
            </a:fld>
            <a:endParaRPr lang="en-US"/>
          </a:p>
        </p:txBody>
      </p:sp>
      <p:sp>
        <p:nvSpPr>
          <p:cNvPr id="3" name="Footer Placeholder 2">
            <a:extLst>
              <a:ext uri="{FF2B5EF4-FFF2-40B4-BE49-F238E27FC236}">
                <a16:creationId xmlns:a16="http://schemas.microsoft.com/office/drawing/2014/main" id="{0B73481F-0C2E-9F0E-EB66-15767370B2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AA9565-A913-B815-1C59-5998A52EA591}"/>
              </a:ext>
            </a:extLst>
          </p:cNvPr>
          <p:cNvSpPr>
            <a:spLocks noGrp="1"/>
          </p:cNvSpPr>
          <p:nvPr>
            <p:ph type="sldNum" sz="quarter" idx="12"/>
          </p:nvPr>
        </p:nvSpPr>
        <p:spPr/>
        <p:txBody>
          <a:bodyPr/>
          <a:lstStyle/>
          <a:p>
            <a:fld id="{8DFBA68C-5902-4A25-9249-573EFECE35C0}" type="slidenum">
              <a:rPr lang="en-US" smtClean="0"/>
              <a:t>‹#›</a:t>
            </a:fld>
            <a:endParaRPr lang="en-US"/>
          </a:p>
        </p:txBody>
      </p:sp>
    </p:spTree>
    <p:extLst>
      <p:ext uri="{BB962C8B-B14F-4D97-AF65-F5344CB8AC3E}">
        <p14:creationId xmlns:p14="http://schemas.microsoft.com/office/powerpoint/2010/main" val="1247558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4A29-DF42-270D-999E-0423D11FE1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97EA74-E158-60E4-2AE0-53A1F60645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AC70F4-FB42-39BC-2A54-DD7D34E907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D0C38A-284C-8547-B053-F49C5A6263EE}"/>
              </a:ext>
            </a:extLst>
          </p:cNvPr>
          <p:cNvSpPr>
            <a:spLocks noGrp="1"/>
          </p:cNvSpPr>
          <p:nvPr>
            <p:ph type="dt" sz="half" idx="10"/>
          </p:nvPr>
        </p:nvSpPr>
        <p:spPr/>
        <p:txBody>
          <a:bodyPr/>
          <a:lstStyle/>
          <a:p>
            <a:fld id="{11B33655-E152-41D7-B6A6-44424A013582}" type="datetimeFigureOut">
              <a:rPr lang="en-US" smtClean="0"/>
              <a:t>6/15/2023</a:t>
            </a:fld>
            <a:endParaRPr lang="en-US"/>
          </a:p>
        </p:txBody>
      </p:sp>
      <p:sp>
        <p:nvSpPr>
          <p:cNvPr id="6" name="Footer Placeholder 5">
            <a:extLst>
              <a:ext uri="{FF2B5EF4-FFF2-40B4-BE49-F238E27FC236}">
                <a16:creationId xmlns:a16="http://schemas.microsoft.com/office/drawing/2014/main" id="{D4F3C84B-DF5D-A827-79C9-9ED87931D4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141CE8-0BEA-D46E-92EB-FE073A4B3FB8}"/>
              </a:ext>
            </a:extLst>
          </p:cNvPr>
          <p:cNvSpPr>
            <a:spLocks noGrp="1"/>
          </p:cNvSpPr>
          <p:nvPr>
            <p:ph type="sldNum" sz="quarter" idx="12"/>
          </p:nvPr>
        </p:nvSpPr>
        <p:spPr/>
        <p:txBody>
          <a:bodyPr/>
          <a:lstStyle/>
          <a:p>
            <a:fld id="{8DFBA68C-5902-4A25-9249-573EFECE35C0}" type="slidenum">
              <a:rPr lang="en-US" smtClean="0"/>
              <a:t>‹#›</a:t>
            </a:fld>
            <a:endParaRPr lang="en-US"/>
          </a:p>
        </p:txBody>
      </p:sp>
    </p:spTree>
    <p:extLst>
      <p:ext uri="{BB962C8B-B14F-4D97-AF65-F5344CB8AC3E}">
        <p14:creationId xmlns:p14="http://schemas.microsoft.com/office/powerpoint/2010/main" val="2016032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1F7C8-0FAF-E648-7988-C214C7537E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5C93A5-9484-6778-9C9E-30AE66FB11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681CB7-D640-74F1-2051-EA41D3457D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F07AD8-8DF8-C953-59DC-4A1987887337}"/>
              </a:ext>
            </a:extLst>
          </p:cNvPr>
          <p:cNvSpPr>
            <a:spLocks noGrp="1"/>
          </p:cNvSpPr>
          <p:nvPr>
            <p:ph type="dt" sz="half" idx="10"/>
          </p:nvPr>
        </p:nvSpPr>
        <p:spPr/>
        <p:txBody>
          <a:bodyPr/>
          <a:lstStyle/>
          <a:p>
            <a:fld id="{11B33655-E152-41D7-B6A6-44424A013582}" type="datetimeFigureOut">
              <a:rPr lang="en-US" smtClean="0"/>
              <a:t>6/15/2023</a:t>
            </a:fld>
            <a:endParaRPr lang="en-US"/>
          </a:p>
        </p:txBody>
      </p:sp>
      <p:sp>
        <p:nvSpPr>
          <p:cNvPr id="6" name="Footer Placeholder 5">
            <a:extLst>
              <a:ext uri="{FF2B5EF4-FFF2-40B4-BE49-F238E27FC236}">
                <a16:creationId xmlns:a16="http://schemas.microsoft.com/office/drawing/2014/main" id="{F8E558B5-5F1F-D4ED-B1B0-701F738AE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9ACD67-642B-98EA-05FF-283D26B7DFF6}"/>
              </a:ext>
            </a:extLst>
          </p:cNvPr>
          <p:cNvSpPr>
            <a:spLocks noGrp="1"/>
          </p:cNvSpPr>
          <p:nvPr>
            <p:ph type="sldNum" sz="quarter" idx="12"/>
          </p:nvPr>
        </p:nvSpPr>
        <p:spPr/>
        <p:txBody>
          <a:bodyPr/>
          <a:lstStyle/>
          <a:p>
            <a:fld id="{8DFBA68C-5902-4A25-9249-573EFECE35C0}" type="slidenum">
              <a:rPr lang="en-US" smtClean="0"/>
              <a:t>‹#›</a:t>
            </a:fld>
            <a:endParaRPr lang="en-US"/>
          </a:p>
        </p:txBody>
      </p:sp>
    </p:spTree>
    <p:extLst>
      <p:ext uri="{BB962C8B-B14F-4D97-AF65-F5344CB8AC3E}">
        <p14:creationId xmlns:p14="http://schemas.microsoft.com/office/powerpoint/2010/main" val="4802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05A606-8000-C169-61A0-8E23705977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CD4939-7D00-BEEF-691E-2ADCCF486F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067429-EC14-83EE-A2A2-36753FC97F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B33655-E152-41D7-B6A6-44424A013582}" type="datetimeFigureOut">
              <a:rPr lang="en-US" smtClean="0"/>
              <a:t>6/15/2023</a:t>
            </a:fld>
            <a:endParaRPr lang="en-US"/>
          </a:p>
        </p:txBody>
      </p:sp>
      <p:sp>
        <p:nvSpPr>
          <p:cNvPr id="5" name="Footer Placeholder 4">
            <a:extLst>
              <a:ext uri="{FF2B5EF4-FFF2-40B4-BE49-F238E27FC236}">
                <a16:creationId xmlns:a16="http://schemas.microsoft.com/office/drawing/2014/main" id="{0288DBF9-6732-BCDB-9C33-05B0F96210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3D901A-D847-F69E-47E6-B066D381A0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FBA68C-5902-4A25-9249-573EFECE35C0}" type="slidenum">
              <a:rPr lang="en-US" smtClean="0"/>
              <a:t>‹#›</a:t>
            </a:fld>
            <a:endParaRPr lang="en-US"/>
          </a:p>
        </p:txBody>
      </p:sp>
    </p:spTree>
    <p:extLst>
      <p:ext uri="{BB962C8B-B14F-4D97-AF65-F5344CB8AC3E}">
        <p14:creationId xmlns:p14="http://schemas.microsoft.com/office/powerpoint/2010/main" val="2587949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image" Target="../media/image25.jpeg"/><Relationship Id="rId7" Type="http://schemas.openxmlformats.org/officeDocument/2006/relationships/oleObject" Target="../embeddings/oleObject2.bin"/><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27.wmf"/><Relationship Id="rId5" Type="http://schemas.openxmlformats.org/officeDocument/2006/relationships/oleObject" Target="../embeddings/oleObject1.bin"/><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36.emf"/><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3.e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35.emf"/><Relationship Id="rId4" Type="http://schemas.openxmlformats.org/officeDocument/2006/relationships/image" Target="../media/image32.emf"/><Relationship Id="rId9"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8.wmf"/><Relationship Id="rId11" Type="http://schemas.openxmlformats.org/officeDocument/2006/relationships/image" Target="../media/image41.jpeg"/><Relationship Id="rId5" Type="http://schemas.openxmlformats.org/officeDocument/2006/relationships/oleObject" Target="../embeddings/oleObject9.bin"/><Relationship Id="rId10" Type="http://schemas.openxmlformats.org/officeDocument/2006/relationships/image" Target="../media/image40.emf"/><Relationship Id="rId4" Type="http://schemas.openxmlformats.org/officeDocument/2006/relationships/image" Target="../media/image37.emf"/><Relationship Id="rId9" Type="http://schemas.openxmlformats.org/officeDocument/2006/relationships/oleObject" Target="../embeddings/oleObject11.bin"/></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43.jpe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image" Target="../media/image52.png"/><Relationship Id="rId3" Type="http://schemas.openxmlformats.org/officeDocument/2006/relationships/image" Target="../media/image3.png"/><Relationship Id="rId7" Type="http://schemas.openxmlformats.org/officeDocument/2006/relationships/oleObject" Target="../embeddings/oleObject13.bin"/><Relationship Id="rId12" Type="http://schemas.openxmlformats.org/officeDocument/2006/relationships/image" Target="../media/image51.wmf"/><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48.w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50.wmf"/><Relationship Id="rId4" Type="http://schemas.openxmlformats.org/officeDocument/2006/relationships/image" Target="../media/image47.jpeg"/><Relationship Id="rId9" Type="http://schemas.openxmlformats.org/officeDocument/2006/relationships/oleObject" Target="../embeddings/oleObject14.bin"/></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54.png"/><Relationship Id="rId4" Type="http://schemas.openxmlformats.org/officeDocument/2006/relationships/image" Target="../media/image53.jpeg"/></Relationships>
</file>

<file path=ppt/slides/_rels/slide26.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7.wmf"/><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oleObject" Target="../embeddings/oleObject17.bin"/><Relationship Id="rId5" Type="http://schemas.openxmlformats.org/officeDocument/2006/relationships/image" Target="../media/image56.emf"/><Relationship Id="rId4" Type="http://schemas.openxmlformats.org/officeDocument/2006/relationships/oleObject" Target="../embeddings/oleObject16.bin"/></Relationships>
</file>

<file path=ppt/slides/_rels/slide27.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image" Target="../media/image58.png"/><Relationship Id="rId7" Type="http://schemas.openxmlformats.org/officeDocument/2006/relationships/oleObject" Target="../embeddings/oleObject19.bin"/><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60.wmf"/><Relationship Id="rId5" Type="http://schemas.openxmlformats.org/officeDocument/2006/relationships/oleObject" Target="../embeddings/oleObject18.bin"/><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64.png"/><Relationship Id="rId4" Type="http://schemas.openxmlformats.org/officeDocument/2006/relationships/image" Target="../media/image63.jpeg"/></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65.jpeg"/><Relationship Id="rId7" Type="http://schemas.openxmlformats.org/officeDocument/2006/relationships/image" Target="../media/image67.wmf"/><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oleObject" Target="../embeddings/oleObject21.bin"/><Relationship Id="rId5" Type="http://schemas.openxmlformats.org/officeDocument/2006/relationships/image" Target="../media/image66.wmf"/><Relationship Id="rId4" Type="http://schemas.openxmlformats.org/officeDocument/2006/relationships/oleObject" Target="../embeddings/oleObject20.bin"/><Relationship Id="rId9" Type="http://schemas.openxmlformats.org/officeDocument/2006/relationships/image" Target="../media/image68.wm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70.wmf"/><Relationship Id="rId5" Type="http://schemas.openxmlformats.org/officeDocument/2006/relationships/oleObject" Target="../embeddings/oleObject23.bin"/><Relationship Id="rId4" Type="http://schemas.openxmlformats.org/officeDocument/2006/relationships/image" Target="../media/image69.jpeg"/></Relationships>
</file>

<file path=ppt/slides/_rels/slide3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72.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74.jpeg"/></Relationships>
</file>

<file path=ppt/slides/_rels/slide3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76.jpe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1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88.jpe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5.xml"/><Relationship Id="rId5" Type="http://schemas.openxmlformats.org/officeDocument/2006/relationships/image" Target="../media/image90.png"/><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95.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image" Target="../media/image96.jpg"/></Relationships>
</file>

<file path=ppt/slides/_rels/slide4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zMn6YRYxsWE" TargetMode="External"/><Relationship Id="rId7" Type="http://schemas.openxmlformats.org/officeDocument/2006/relationships/image" Target="../media/image99.jpe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98.jpeg"/><Relationship Id="rId5" Type="http://schemas.openxmlformats.org/officeDocument/2006/relationships/hyperlink" Target="https://github.com/Winxkin/cv_detect_inventory.git" TargetMode="External"/><Relationship Id="rId4" Type="http://schemas.openxmlformats.org/officeDocument/2006/relationships/hyperlink" Target="https://github.com/Winxkin/pyqt5_inventory.gi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2.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4.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449753" y="2237388"/>
            <a:ext cx="8982000" cy="1546400"/>
          </a:xfrm>
          <a:prstGeom prst="rect">
            <a:avLst/>
          </a:prstGeom>
        </p:spPr>
        <p:txBody>
          <a:bodyPr spcFirstLastPara="1" vert="horz" wrap="square" lIns="121900" tIns="121900" rIns="121900" bIns="121900" rtlCol="0" anchor="t" anchorCtr="0">
            <a:noAutofit/>
          </a:bodyPr>
          <a:lstStyle/>
          <a:p>
            <a:pPr marL="0" marR="0" indent="269875" algn="ctr">
              <a:lnSpc>
                <a:spcPct val="115000"/>
              </a:lnSpc>
              <a:spcBef>
                <a:spcPts val="0"/>
              </a:spcBef>
              <a:spcAft>
                <a:spcPts val="0"/>
              </a:spcAft>
            </a:pPr>
            <a:r>
              <a:rPr lang="en-US" sz="2400" b="1" dirty="0">
                <a:solidFill>
                  <a:srgbClr val="002060"/>
                </a:solidFill>
                <a:effectLst/>
                <a:latin typeface="Lato" panose="020F0502020204030203" pitchFamily="34" charset="0"/>
                <a:ea typeface="Lato" panose="020F0502020204030203" pitchFamily="34" charset="0"/>
                <a:cs typeface="Lato" panose="020F0502020204030203" pitchFamily="34" charset="0"/>
              </a:rPr>
              <a:t>ỨNG DỤNG HỌC SÂU CHO VIỆC GIÁM SÁT VÀ QUẢN LÝ KIỂM KÊ HÀNG HÓA TRONG NGÀNH BÁN LẺ</a:t>
            </a:r>
          </a:p>
        </p:txBody>
      </p:sp>
      <p:sp>
        <p:nvSpPr>
          <p:cNvPr id="3" name="Google Shape;88;p12">
            <a:extLst>
              <a:ext uri="{FF2B5EF4-FFF2-40B4-BE49-F238E27FC236}">
                <a16:creationId xmlns:a16="http://schemas.microsoft.com/office/drawing/2014/main" id="{DC398AF7-EE39-4C99-24B4-BAD93C739C43}"/>
              </a:ext>
            </a:extLst>
          </p:cNvPr>
          <p:cNvSpPr txBox="1">
            <a:spLocks/>
          </p:cNvSpPr>
          <p:nvPr/>
        </p:nvSpPr>
        <p:spPr>
          <a:xfrm>
            <a:off x="4940753" y="4227918"/>
            <a:ext cx="7436364" cy="2004932"/>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Clr>
                <a:schemeClr val="dk2"/>
              </a:buClr>
              <a:buSzPts val="4400"/>
              <a:buNone/>
              <a:defRPr sz="5867" kern="1200">
                <a:solidFill>
                  <a:schemeClr val="dk2"/>
                </a:solidFill>
                <a:latin typeface="+mj-lt"/>
                <a:ea typeface="+mj-ea"/>
                <a:cs typeface="+mj-cs"/>
              </a:defRPr>
            </a:lvl1pPr>
            <a:lvl2pPr lvl="1">
              <a:spcBef>
                <a:spcPts val="0"/>
              </a:spcBef>
              <a:spcAft>
                <a:spcPts val="0"/>
              </a:spcAft>
              <a:buClr>
                <a:schemeClr val="dk2"/>
              </a:buClr>
              <a:buSzPts val="4400"/>
              <a:buNone/>
              <a:defRPr sz="5867">
                <a:solidFill>
                  <a:schemeClr val="dk2"/>
                </a:solidFill>
              </a:defRPr>
            </a:lvl2pPr>
            <a:lvl3pPr lvl="2">
              <a:spcBef>
                <a:spcPts val="0"/>
              </a:spcBef>
              <a:spcAft>
                <a:spcPts val="0"/>
              </a:spcAft>
              <a:buClr>
                <a:schemeClr val="dk2"/>
              </a:buClr>
              <a:buSzPts val="4400"/>
              <a:buNone/>
              <a:defRPr sz="5867">
                <a:solidFill>
                  <a:schemeClr val="dk2"/>
                </a:solidFill>
              </a:defRPr>
            </a:lvl3pPr>
            <a:lvl4pPr lvl="3">
              <a:spcBef>
                <a:spcPts val="0"/>
              </a:spcBef>
              <a:spcAft>
                <a:spcPts val="0"/>
              </a:spcAft>
              <a:buClr>
                <a:schemeClr val="dk2"/>
              </a:buClr>
              <a:buSzPts val="4400"/>
              <a:buNone/>
              <a:defRPr sz="5867">
                <a:solidFill>
                  <a:schemeClr val="dk2"/>
                </a:solidFill>
              </a:defRPr>
            </a:lvl4pPr>
            <a:lvl5pPr lvl="4">
              <a:spcBef>
                <a:spcPts val="0"/>
              </a:spcBef>
              <a:spcAft>
                <a:spcPts val="0"/>
              </a:spcAft>
              <a:buClr>
                <a:schemeClr val="dk2"/>
              </a:buClr>
              <a:buSzPts val="4400"/>
              <a:buNone/>
              <a:defRPr sz="5867">
                <a:solidFill>
                  <a:schemeClr val="dk2"/>
                </a:solidFill>
              </a:defRPr>
            </a:lvl5pPr>
            <a:lvl6pPr lvl="5">
              <a:spcBef>
                <a:spcPts val="0"/>
              </a:spcBef>
              <a:spcAft>
                <a:spcPts val="0"/>
              </a:spcAft>
              <a:buClr>
                <a:schemeClr val="dk2"/>
              </a:buClr>
              <a:buSzPts val="4400"/>
              <a:buNone/>
              <a:defRPr sz="5867">
                <a:solidFill>
                  <a:schemeClr val="dk2"/>
                </a:solidFill>
              </a:defRPr>
            </a:lvl6pPr>
            <a:lvl7pPr lvl="6">
              <a:spcBef>
                <a:spcPts val="0"/>
              </a:spcBef>
              <a:spcAft>
                <a:spcPts val="0"/>
              </a:spcAft>
              <a:buClr>
                <a:schemeClr val="dk2"/>
              </a:buClr>
              <a:buSzPts val="4400"/>
              <a:buNone/>
              <a:defRPr sz="5867">
                <a:solidFill>
                  <a:schemeClr val="dk2"/>
                </a:solidFill>
              </a:defRPr>
            </a:lvl7pPr>
            <a:lvl8pPr lvl="7">
              <a:spcBef>
                <a:spcPts val="0"/>
              </a:spcBef>
              <a:spcAft>
                <a:spcPts val="0"/>
              </a:spcAft>
              <a:buClr>
                <a:schemeClr val="dk2"/>
              </a:buClr>
              <a:buSzPts val="4400"/>
              <a:buNone/>
              <a:defRPr sz="5867">
                <a:solidFill>
                  <a:schemeClr val="dk2"/>
                </a:solidFill>
              </a:defRPr>
            </a:lvl8pPr>
            <a:lvl9pPr lvl="8">
              <a:spcBef>
                <a:spcPts val="0"/>
              </a:spcBef>
              <a:spcAft>
                <a:spcPts val="0"/>
              </a:spcAft>
              <a:buClr>
                <a:schemeClr val="dk2"/>
              </a:buClr>
              <a:buSzPts val="4400"/>
              <a:buNone/>
              <a:defRPr sz="5867">
                <a:solidFill>
                  <a:schemeClr val="dk2"/>
                </a:solidFill>
              </a:defRPr>
            </a:lvl9pPr>
          </a:lstStyle>
          <a:p>
            <a:pPr indent="269875">
              <a:lnSpc>
                <a:spcPct val="115000"/>
              </a:lnSpc>
            </a:pP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SVTH:   NGUYỄN DUY HUÂN</a:t>
            </a:r>
          </a:p>
          <a:p>
            <a:pPr indent="269875">
              <a:lnSpc>
                <a:spcPct val="115000"/>
              </a:lnSpc>
            </a:pP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MSSV:  19119182</a:t>
            </a:r>
          </a:p>
          <a:p>
            <a:pPr indent="269875">
              <a:lnSpc>
                <a:spcPct val="115000"/>
              </a:lnSpc>
            </a:pP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NGÀNH: CÔNG NGHỆ KỸ THUẬT MÁY TÍNH</a:t>
            </a:r>
          </a:p>
          <a:p>
            <a:pPr indent="269875">
              <a:lnSpc>
                <a:spcPct val="115000"/>
              </a:lnSpc>
            </a:pP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GVHD: TS. HUỲNH THẾ THIỆN</a:t>
            </a:r>
          </a:p>
        </p:txBody>
      </p:sp>
      <p:pic>
        <p:nvPicPr>
          <p:cNvPr id="1026" name="Picture 2" descr="Xét Tuyển | SPKT | HCMUTE | ĐH Sư Phạm Kỹ Thuật TP.HCM">
            <a:extLst>
              <a:ext uri="{FF2B5EF4-FFF2-40B4-BE49-F238E27FC236}">
                <a16:creationId xmlns:a16="http://schemas.microsoft.com/office/drawing/2014/main" id="{048903EB-7B25-BA9D-7F15-AE4AD3AF1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03" y="86150"/>
            <a:ext cx="5600700" cy="120967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88;p12">
            <a:extLst>
              <a:ext uri="{FF2B5EF4-FFF2-40B4-BE49-F238E27FC236}">
                <a16:creationId xmlns:a16="http://schemas.microsoft.com/office/drawing/2014/main" id="{266D259A-9369-29FA-C73F-1ECC6F084978}"/>
              </a:ext>
            </a:extLst>
          </p:cNvPr>
          <p:cNvSpPr txBox="1">
            <a:spLocks/>
          </p:cNvSpPr>
          <p:nvPr/>
        </p:nvSpPr>
        <p:spPr>
          <a:xfrm>
            <a:off x="2963411" y="1288956"/>
            <a:ext cx="6265178" cy="948432"/>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Clr>
                <a:schemeClr val="dk2"/>
              </a:buClr>
              <a:buSzPts val="4400"/>
              <a:buNone/>
              <a:defRPr sz="5867" kern="1200">
                <a:solidFill>
                  <a:schemeClr val="dk2"/>
                </a:solidFill>
                <a:latin typeface="+mj-lt"/>
                <a:ea typeface="+mj-ea"/>
                <a:cs typeface="+mj-cs"/>
              </a:defRPr>
            </a:lvl1pPr>
            <a:lvl2pPr lvl="1">
              <a:spcBef>
                <a:spcPts val="0"/>
              </a:spcBef>
              <a:spcAft>
                <a:spcPts val="0"/>
              </a:spcAft>
              <a:buClr>
                <a:schemeClr val="dk2"/>
              </a:buClr>
              <a:buSzPts val="4400"/>
              <a:buNone/>
              <a:defRPr sz="5867">
                <a:solidFill>
                  <a:schemeClr val="dk2"/>
                </a:solidFill>
              </a:defRPr>
            </a:lvl2pPr>
            <a:lvl3pPr lvl="2">
              <a:spcBef>
                <a:spcPts val="0"/>
              </a:spcBef>
              <a:spcAft>
                <a:spcPts val="0"/>
              </a:spcAft>
              <a:buClr>
                <a:schemeClr val="dk2"/>
              </a:buClr>
              <a:buSzPts val="4400"/>
              <a:buNone/>
              <a:defRPr sz="5867">
                <a:solidFill>
                  <a:schemeClr val="dk2"/>
                </a:solidFill>
              </a:defRPr>
            </a:lvl3pPr>
            <a:lvl4pPr lvl="3">
              <a:spcBef>
                <a:spcPts val="0"/>
              </a:spcBef>
              <a:spcAft>
                <a:spcPts val="0"/>
              </a:spcAft>
              <a:buClr>
                <a:schemeClr val="dk2"/>
              </a:buClr>
              <a:buSzPts val="4400"/>
              <a:buNone/>
              <a:defRPr sz="5867">
                <a:solidFill>
                  <a:schemeClr val="dk2"/>
                </a:solidFill>
              </a:defRPr>
            </a:lvl4pPr>
            <a:lvl5pPr lvl="4">
              <a:spcBef>
                <a:spcPts val="0"/>
              </a:spcBef>
              <a:spcAft>
                <a:spcPts val="0"/>
              </a:spcAft>
              <a:buClr>
                <a:schemeClr val="dk2"/>
              </a:buClr>
              <a:buSzPts val="4400"/>
              <a:buNone/>
              <a:defRPr sz="5867">
                <a:solidFill>
                  <a:schemeClr val="dk2"/>
                </a:solidFill>
              </a:defRPr>
            </a:lvl5pPr>
            <a:lvl6pPr lvl="5">
              <a:spcBef>
                <a:spcPts val="0"/>
              </a:spcBef>
              <a:spcAft>
                <a:spcPts val="0"/>
              </a:spcAft>
              <a:buClr>
                <a:schemeClr val="dk2"/>
              </a:buClr>
              <a:buSzPts val="4400"/>
              <a:buNone/>
              <a:defRPr sz="5867">
                <a:solidFill>
                  <a:schemeClr val="dk2"/>
                </a:solidFill>
              </a:defRPr>
            </a:lvl6pPr>
            <a:lvl7pPr lvl="6">
              <a:spcBef>
                <a:spcPts val="0"/>
              </a:spcBef>
              <a:spcAft>
                <a:spcPts val="0"/>
              </a:spcAft>
              <a:buClr>
                <a:schemeClr val="dk2"/>
              </a:buClr>
              <a:buSzPts val="4400"/>
              <a:buNone/>
              <a:defRPr sz="5867">
                <a:solidFill>
                  <a:schemeClr val="dk2"/>
                </a:solidFill>
              </a:defRPr>
            </a:lvl7pPr>
            <a:lvl8pPr lvl="7">
              <a:spcBef>
                <a:spcPts val="0"/>
              </a:spcBef>
              <a:spcAft>
                <a:spcPts val="0"/>
              </a:spcAft>
              <a:buClr>
                <a:schemeClr val="dk2"/>
              </a:buClr>
              <a:buSzPts val="4400"/>
              <a:buNone/>
              <a:defRPr sz="5867">
                <a:solidFill>
                  <a:schemeClr val="dk2"/>
                </a:solidFill>
              </a:defRPr>
            </a:lvl8pPr>
            <a:lvl9pPr lvl="8">
              <a:spcBef>
                <a:spcPts val="0"/>
              </a:spcBef>
              <a:spcAft>
                <a:spcPts val="0"/>
              </a:spcAft>
              <a:buClr>
                <a:schemeClr val="dk2"/>
              </a:buClr>
              <a:buSzPts val="4400"/>
              <a:buNone/>
              <a:defRPr sz="5867">
                <a:solidFill>
                  <a:schemeClr val="dk2"/>
                </a:solidFill>
              </a:defRPr>
            </a:lvl9pPr>
          </a:lstStyle>
          <a:p>
            <a:pPr indent="269875" algn="ctr">
              <a:lnSpc>
                <a:spcPct val="115000"/>
              </a:lnSpc>
            </a:pPr>
            <a:r>
              <a:rPr lang="en-US" sz="3600" b="1" dirty="0">
                <a:solidFill>
                  <a:srgbClr val="002060"/>
                </a:solidFill>
                <a:latin typeface="Lato" panose="020F0502020204030203" pitchFamily="34" charset="0"/>
                <a:ea typeface="Lato" panose="020F0502020204030203" pitchFamily="34" charset="0"/>
                <a:cs typeface="Lato" panose="020F0502020204030203" pitchFamily="34" charset="0"/>
              </a:rPr>
              <a:t>KHÓA LUẬN TỐT NGHIỆP</a:t>
            </a:r>
          </a:p>
        </p:txBody>
      </p:sp>
      <p:pic>
        <p:nvPicPr>
          <p:cNvPr id="2050" name="Picture 2" descr="CCE-HCMUTE – Kỹ thuật Máy tính – Điện tử – Viễn thông">
            <a:extLst>
              <a:ext uri="{FF2B5EF4-FFF2-40B4-BE49-F238E27FC236}">
                <a16:creationId xmlns:a16="http://schemas.microsoft.com/office/drawing/2014/main" id="{DC2C6BE3-CECA-D496-F5C9-EB8169A79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3145" y="3931397"/>
            <a:ext cx="2230016" cy="22300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0" y="104627"/>
            <a:ext cx="4929282" cy="399226"/>
          </a:xfrm>
          <a:prstGeom prst="rect">
            <a:avLst/>
          </a:prstGeom>
        </p:spPr>
        <p:txBody>
          <a:bodyPr spcFirstLastPara="1" vert="horz" wrap="square" lIns="121900" tIns="121900" rIns="121900" bIns="121900" rtlCol="0" anchor="b" anchorCtr="0">
            <a:noAutofit/>
          </a:bodyPr>
          <a:lstStyle/>
          <a:p>
            <a:r>
              <a:rPr lang="en" sz="2000" b="1" dirty="0">
                <a:solidFill>
                  <a:srgbClr val="0070C0"/>
                </a:solidFill>
                <a:latin typeface="Lato" panose="020F0502020204030203" pitchFamily="34" charset="0"/>
                <a:ea typeface="Lato" panose="020F0502020204030203" pitchFamily="34" charset="0"/>
                <a:cs typeface="Lato" panose="020F0502020204030203" pitchFamily="34" charset="0"/>
              </a:rPr>
              <a:t>Machine learning and Deep learning</a:t>
            </a:r>
            <a:endParaRPr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10</a:t>
            </a:fld>
            <a:endParaRPr/>
          </a:p>
        </p:txBody>
      </p:sp>
      <p:sp>
        <p:nvSpPr>
          <p:cNvPr id="5" name="TextBox 4">
            <a:extLst>
              <a:ext uri="{FF2B5EF4-FFF2-40B4-BE49-F238E27FC236}">
                <a16:creationId xmlns:a16="http://schemas.microsoft.com/office/drawing/2014/main" id="{63A66370-92C4-DB95-E49F-0D5C77404247}"/>
              </a:ext>
            </a:extLst>
          </p:cNvPr>
          <p:cNvSpPr txBox="1"/>
          <p:nvPr/>
        </p:nvSpPr>
        <p:spPr>
          <a:xfrm>
            <a:off x="3048778" y="3244334"/>
            <a:ext cx="6097554" cy="369332"/>
          </a:xfrm>
          <a:prstGeom prst="rect">
            <a:avLst/>
          </a:prstGeom>
          <a:noFill/>
        </p:spPr>
        <p:txBody>
          <a:bodyPr wrap="square">
            <a:spAutoFit/>
          </a:bodyPr>
          <a:lstStyle/>
          <a:p>
            <a:r>
              <a:rPr lang="en-US" b="0" i="0" dirty="0">
                <a:solidFill>
                  <a:srgbClr val="FFFFFF"/>
                </a:solidFill>
                <a:effectLst/>
                <a:latin typeface="Courier"/>
              </a:rPr>
              <a:t>#F9F7AF</a:t>
            </a:r>
            <a:endParaRPr lang="en-US" dirty="0"/>
          </a:p>
        </p:txBody>
      </p:sp>
      <p:pic>
        <p:nvPicPr>
          <p:cNvPr id="1026" name="Picture 2" descr="Electronics | Free Full-Text | Sentiment Analysis Based on Deep Learning: A  Comparative Study">
            <a:extLst>
              <a:ext uri="{FF2B5EF4-FFF2-40B4-BE49-F238E27FC236}">
                <a16:creationId xmlns:a16="http://schemas.microsoft.com/office/drawing/2014/main" id="{DFE6BE61-EB6E-CD32-9F26-6ABF8E3A6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3135" y="177423"/>
            <a:ext cx="6785898" cy="4065328"/>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94;p13">
            <a:extLst>
              <a:ext uri="{FF2B5EF4-FFF2-40B4-BE49-F238E27FC236}">
                <a16:creationId xmlns:a16="http://schemas.microsoft.com/office/drawing/2014/main" id="{1490AA9A-94B7-2821-415A-684374D5575B}"/>
              </a:ext>
            </a:extLst>
          </p:cNvPr>
          <p:cNvSpPr txBox="1"/>
          <p:nvPr/>
        </p:nvSpPr>
        <p:spPr>
          <a:xfrm>
            <a:off x="229946" y="791632"/>
            <a:ext cx="5100168" cy="969348"/>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0"/>
              </a:spcAft>
              <a:buNone/>
            </a:pPr>
            <a:r>
              <a:rPr lang="vi-VN"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Machine Learning</a:t>
            </a:r>
            <a:r>
              <a:rPr lang="vi-VN"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(Học máy) là thuật ngữ chỉ các hành động bạn dạy máy tính để cải thiện một nhiệm vụ mà nó đang thực hiện. </a:t>
            </a:r>
            <a:endParaRPr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3" name="Google Shape;94;p13">
            <a:extLst>
              <a:ext uri="{FF2B5EF4-FFF2-40B4-BE49-F238E27FC236}">
                <a16:creationId xmlns:a16="http://schemas.microsoft.com/office/drawing/2014/main" id="{5854338D-F6E2-F327-27F7-16D675F34762}"/>
              </a:ext>
            </a:extLst>
          </p:cNvPr>
          <p:cNvSpPr txBox="1"/>
          <p:nvPr/>
        </p:nvSpPr>
        <p:spPr>
          <a:xfrm>
            <a:off x="162299" y="2336598"/>
            <a:ext cx="5100168" cy="1723571"/>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0"/>
              </a:spcAft>
              <a:buNone/>
            </a:pPr>
            <a:r>
              <a:rPr lang="vi-VN" sz="1600" b="1" i="0" dirty="0">
                <a:solidFill>
                  <a:srgbClr val="002060"/>
                </a:solidFill>
                <a:effectLst/>
                <a:latin typeface="Roboto" panose="02000000000000000000" pitchFamily="2" charset="0"/>
              </a:rPr>
              <a:t>Deep Learning</a:t>
            </a:r>
            <a:r>
              <a:rPr lang="vi-VN" sz="1600" b="0" i="0" dirty="0">
                <a:solidFill>
                  <a:srgbClr val="002060"/>
                </a:solidFill>
                <a:effectLst/>
                <a:latin typeface="Roboto" panose="02000000000000000000" pitchFamily="2" charset="0"/>
              </a:rPr>
              <a:t> (Học sâu) sử dụng mạng thần kinh nhân tạo để phân tích dữ liệu ở nhiều chi tiết khác nhau bằng các thuật toán mô phỏng theo hệ thần kinh con người, kèm theo đó là thực hiện việc học hỏi từ 1 lượng lớn dữ liệu được cung cấp để giải quyết những vấn đề cụ thể</a:t>
            </a:r>
            <a:endParaRPr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4" name="Google Shape;94;p13">
            <a:extLst>
              <a:ext uri="{FF2B5EF4-FFF2-40B4-BE49-F238E27FC236}">
                <a16:creationId xmlns:a16="http://schemas.microsoft.com/office/drawing/2014/main" id="{00506202-39C2-E87A-BB64-8E7188CE4D9F}"/>
              </a:ext>
            </a:extLst>
          </p:cNvPr>
          <p:cNvSpPr txBox="1"/>
          <p:nvPr/>
        </p:nvSpPr>
        <p:spPr>
          <a:xfrm>
            <a:off x="162299" y="4386119"/>
            <a:ext cx="11876734" cy="1968508"/>
          </a:xfrm>
          <a:prstGeom prst="rect">
            <a:avLst/>
          </a:prstGeom>
          <a:noFill/>
          <a:ln>
            <a:noFill/>
          </a:ln>
        </p:spPr>
        <p:txBody>
          <a:bodyPr spcFirstLastPara="1" wrap="square" lIns="91425" tIns="91425" rIns="91425" bIns="91425" anchor="t" anchorCtr="0">
            <a:noAutofit/>
          </a:bodyPr>
          <a:lstStyle/>
          <a:p>
            <a:pPr marL="285750" lvl="0" indent="-285750" algn="just" rtl="0">
              <a:lnSpc>
                <a:spcPct val="150000"/>
              </a:lnSpc>
              <a:spcBef>
                <a:spcPts val="600"/>
              </a:spcBef>
              <a:spcAft>
                <a:spcPts val="0"/>
              </a:spcAft>
              <a:buFont typeface="Wingdings" panose="05000000000000000000" pitchFamily="2" charset="2"/>
              <a:buChar char="q"/>
            </a:pP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Machine Learning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sẽ</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cung</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cấp</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các</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đặc</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điểm</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của</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vật</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cần</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nhận</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dạng</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và</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xây</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dựng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mô</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hình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toán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học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để</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phân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loại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và</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nhận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diện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đối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tượng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dựa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trên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đặc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trưng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được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cung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cấp</a:t>
            </a:r>
            <a:endParaRPr lang="en-US" sz="1600" dirty="0">
              <a:solidFill>
                <a:srgbClr val="002060"/>
              </a:solidFill>
              <a:latin typeface="Lato" panose="020F0502020204030203" pitchFamily="34" charset="0"/>
              <a:ea typeface="Lato" panose="020F0502020204030203" pitchFamily="34" charset="0"/>
              <a:cs typeface="Lato" panose="020F0502020204030203" pitchFamily="34" charset="0"/>
            </a:endParaRPr>
          </a:p>
          <a:p>
            <a:pPr marL="285750" lvl="0" indent="-285750" algn="just" rtl="0">
              <a:lnSpc>
                <a:spcPct val="150000"/>
              </a:lnSpc>
              <a:spcBef>
                <a:spcPts val="600"/>
              </a:spcBef>
              <a:spcAft>
                <a:spcPts val="0"/>
              </a:spcAft>
              <a:buFont typeface="Wingdings" panose="05000000000000000000" pitchFamily="2" charset="2"/>
              <a:buChar char="q"/>
            </a:pP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Deep learning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có</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phương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pháp</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huấn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luyện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gần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giống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với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bộ</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não</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con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người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Deep learning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sẽ</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được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cung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cấp</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hình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ảnh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đầu</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vào</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và</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sao</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đó</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mô</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hình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sẽ</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tự</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trích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xuất</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đặc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trưng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thông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qua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mạng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nơ-ron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sau</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đó</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phân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loại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đối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tượng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thông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qua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trọng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số</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của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mô</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hình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được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huấn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luyện</a:t>
            </a:r>
            <a:endParaRPr sz="1600" dirty="0">
              <a:solidFill>
                <a:srgbClr val="002060"/>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2811964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 y="53073"/>
            <a:ext cx="3331029" cy="464540"/>
          </a:xfrm>
          <a:prstGeom prst="rect">
            <a:avLst/>
          </a:prstGeom>
        </p:spPr>
        <p:txBody>
          <a:bodyPr spcFirstLastPara="1" vert="horz" wrap="square" lIns="121900" tIns="121900" rIns="121900" bIns="121900" rtlCol="0" anchor="b" anchorCtr="0">
            <a:noAutofit/>
          </a:bodyPr>
          <a:lstStyle/>
          <a:p>
            <a:b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br>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Artificial Intelligence (AI)</a:t>
            </a:r>
            <a:endParaRPr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11</a:t>
            </a:fld>
            <a:endParaRPr/>
          </a:p>
        </p:txBody>
      </p:sp>
      <p:sp>
        <p:nvSpPr>
          <p:cNvPr id="2" name="Google Shape;94;p13">
            <a:extLst>
              <a:ext uri="{FF2B5EF4-FFF2-40B4-BE49-F238E27FC236}">
                <a16:creationId xmlns:a16="http://schemas.microsoft.com/office/drawing/2014/main" id="{FC16FA30-655C-CC81-E49E-6B176D72E78A}"/>
              </a:ext>
            </a:extLst>
          </p:cNvPr>
          <p:cNvSpPr txBox="1"/>
          <p:nvPr/>
        </p:nvSpPr>
        <p:spPr>
          <a:xfrm>
            <a:off x="218282" y="949876"/>
            <a:ext cx="5100168" cy="1127780"/>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0"/>
              </a:spcAft>
              <a:buNone/>
            </a:pPr>
            <a:endParaRPr sz="1600" dirty="0">
              <a:solidFill>
                <a:srgbClr val="002060"/>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7" name="Google Shape;94;p13">
            <a:extLst>
              <a:ext uri="{FF2B5EF4-FFF2-40B4-BE49-F238E27FC236}">
                <a16:creationId xmlns:a16="http://schemas.microsoft.com/office/drawing/2014/main" id="{3764567E-15F9-AFA7-A448-91B0A157317F}"/>
              </a:ext>
            </a:extLst>
          </p:cNvPr>
          <p:cNvSpPr txBox="1"/>
          <p:nvPr/>
        </p:nvSpPr>
        <p:spPr>
          <a:xfrm>
            <a:off x="175071" y="756708"/>
            <a:ext cx="6138179" cy="1582558"/>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0"/>
              </a:spcAft>
              <a:buNone/>
            </a:pP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Artificial Intelligence</a:t>
            </a:r>
            <a:r>
              <a:rPr lang="vi-VN"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là nghiên cứu cho phép máy móc bắt chước hành vi của con người bằng cách sử dụng các thuật toán</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Mục</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đích</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nhằm</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tạo</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ra</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vi-VN"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Tạo ra cỗ máy có khả năng suy nghĩ như con người</a:t>
            </a:r>
            <a:endParaRPr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9" name="Google Shape;94;p13">
            <a:extLst>
              <a:ext uri="{FF2B5EF4-FFF2-40B4-BE49-F238E27FC236}">
                <a16:creationId xmlns:a16="http://schemas.microsoft.com/office/drawing/2014/main" id="{3689BB7C-2690-2000-0000-3876F4FF550B}"/>
              </a:ext>
            </a:extLst>
          </p:cNvPr>
          <p:cNvSpPr txBox="1"/>
          <p:nvPr/>
        </p:nvSpPr>
        <p:spPr>
          <a:xfrm>
            <a:off x="175071" y="2270824"/>
            <a:ext cx="6138178" cy="1438168"/>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0"/>
              </a:spcAft>
              <a:buNone/>
            </a:pPr>
            <a:r>
              <a:rPr lang="vi-VN"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ML là một nghiên cứu cho phép máy móc tự động học hỏi, cải thiện kinh nghiệm mà không cần lập trình rõ </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ràng.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Với</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mục</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đích</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làm</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cho</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máy</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móc</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học</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tập</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thông</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qua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dữ</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liệu</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để</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chúng</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có</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thể</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giải</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quyết</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các</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vấn</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đề</a:t>
            </a:r>
            <a:endParaRPr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endParaRPr>
          </a:p>
        </p:txBody>
      </p:sp>
      <p:pic>
        <p:nvPicPr>
          <p:cNvPr id="7173" name="Picture 5" descr="An overview of deep learning for image processing - Christian Garbin's  personal blog">
            <a:extLst>
              <a:ext uri="{FF2B5EF4-FFF2-40B4-BE49-F238E27FC236}">
                <a16:creationId xmlns:a16="http://schemas.microsoft.com/office/drawing/2014/main" id="{5022A5DB-6CB9-3005-C34D-02E9F421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6433" y="733425"/>
            <a:ext cx="4876800" cy="539115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94;p13">
            <a:extLst>
              <a:ext uri="{FF2B5EF4-FFF2-40B4-BE49-F238E27FC236}">
                <a16:creationId xmlns:a16="http://schemas.microsoft.com/office/drawing/2014/main" id="{2A3148A9-FFB8-DE0E-2FFD-6F0803173F12}"/>
              </a:ext>
            </a:extLst>
          </p:cNvPr>
          <p:cNvSpPr txBox="1"/>
          <p:nvPr/>
        </p:nvSpPr>
        <p:spPr>
          <a:xfrm>
            <a:off x="175071" y="4067394"/>
            <a:ext cx="6138178" cy="1438168"/>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0"/>
              </a:spcAft>
              <a:buNone/>
            </a:pPr>
            <a:r>
              <a:rPr lang="vi-VN"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DL là nghiên cứu sử dụng mạng lưới thần kinh nhân tạo giống như não người để bắt chước chức năng của con  người</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Mục</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đích</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tạo</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ra</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mô</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hình</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có</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thể</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b</a:t>
            </a:r>
            <a:r>
              <a:rPr lang="vi-VN"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ắt chước cách bộ não con người hoạt động để xử lý dữ liệu, tạo ra các mẫu sử dụng cho việc đưa ra quyết định</a:t>
            </a:r>
            <a:endParaRPr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1269313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55903" y="95297"/>
            <a:ext cx="3128473" cy="390823"/>
          </a:xfrm>
          <a:prstGeom prst="rect">
            <a:avLst/>
          </a:prstGeom>
        </p:spPr>
        <p:txBody>
          <a:bodyPr spcFirstLastPara="1" vert="horz" wrap="square" lIns="121900" tIns="121900" rIns="121900" bIns="121900" rtlCol="0" anchor="b" anchorCtr="0">
            <a:noAutofit/>
          </a:bodyPr>
          <a:lstStyle/>
          <a:p>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MÔ HÌNH MẠNG CNN </a:t>
            </a:r>
            <a:endParaRPr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12</a:t>
            </a:fld>
            <a:endParaRPr/>
          </a:p>
        </p:txBody>
      </p:sp>
      <p:sp>
        <p:nvSpPr>
          <p:cNvPr id="5" name="TextBox 4">
            <a:extLst>
              <a:ext uri="{FF2B5EF4-FFF2-40B4-BE49-F238E27FC236}">
                <a16:creationId xmlns:a16="http://schemas.microsoft.com/office/drawing/2014/main" id="{63A66370-92C4-DB95-E49F-0D5C77404247}"/>
              </a:ext>
            </a:extLst>
          </p:cNvPr>
          <p:cNvSpPr txBox="1"/>
          <p:nvPr/>
        </p:nvSpPr>
        <p:spPr>
          <a:xfrm>
            <a:off x="3048778" y="3244334"/>
            <a:ext cx="6097554" cy="369332"/>
          </a:xfrm>
          <a:prstGeom prst="rect">
            <a:avLst/>
          </a:prstGeom>
          <a:noFill/>
        </p:spPr>
        <p:txBody>
          <a:bodyPr wrap="square">
            <a:spAutoFit/>
          </a:bodyPr>
          <a:lstStyle/>
          <a:p>
            <a:r>
              <a:rPr lang="en-US" b="0" i="0" dirty="0">
                <a:solidFill>
                  <a:srgbClr val="FFFFFF"/>
                </a:solidFill>
                <a:effectLst/>
                <a:latin typeface="Courier"/>
              </a:rPr>
              <a:t>#F9F7AF</a:t>
            </a:r>
            <a:endParaRPr lang="en-US" dirty="0"/>
          </a:p>
        </p:txBody>
      </p:sp>
      <p:pic>
        <p:nvPicPr>
          <p:cNvPr id="5122" name="Picture 2" descr="Convolutional Neural Network Architecture | CNN Architecture">
            <a:extLst>
              <a:ext uri="{FF2B5EF4-FFF2-40B4-BE49-F238E27FC236}">
                <a16:creationId xmlns:a16="http://schemas.microsoft.com/office/drawing/2014/main" id="{6C46154E-3E38-C4E0-5E5A-B0F744ABA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025" y="1138335"/>
            <a:ext cx="5641910" cy="302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Google Shape;94;p13">
            <a:extLst>
              <a:ext uri="{FF2B5EF4-FFF2-40B4-BE49-F238E27FC236}">
                <a16:creationId xmlns:a16="http://schemas.microsoft.com/office/drawing/2014/main" id="{9A8895BD-F285-3774-8DC0-007FE3C7CCFF}"/>
              </a:ext>
            </a:extLst>
          </p:cNvPr>
          <p:cNvSpPr txBox="1"/>
          <p:nvPr/>
        </p:nvSpPr>
        <p:spPr>
          <a:xfrm>
            <a:off x="566956" y="486120"/>
            <a:ext cx="11338905" cy="652215"/>
          </a:xfrm>
          <a:prstGeom prst="rect">
            <a:avLst/>
          </a:prstGeom>
          <a:noFill/>
          <a:ln>
            <a:noFill/>
          </a:ln>
        </p:spPr>
        <p:txBody>
          <a:bodyPr spcFirstLastPara="1" wrap="square" lIns="91425" tIns="91425" rIns="91425" bIns="91425" anchor="t" anchorCtr="0">
            <a:noAutofit/>
          </a:bodyPr>
          <a:lstStyle/>
          <a:p>
            <a:pPr algn="just"/>
            <a:r>
              <a:rPr lang="vi-VN"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Trong mạng neural, mô hình mạng neural tích chập (CNN) là 1 trong những mô hình để nhận dạng và phân loại hình ảnh. Trong đó, xác định đối tượng là 1 trong số những lĩnh vực mà CNN được sử dụng rộng rãi.</a:t>
            </a:r>
          </a:p>
        </p:txBody>
      </p:sp>
      <p:sp>
        <p:nvSpPr>
          <p:cNvPr id="4" name="Google Shape;94;p13">
            <a:extLst>
              <a:ext uri="{FF2B5EF4-FFF2-40B4-BE49-F238E27FC236}">
                <a16:creationId xmlns:a16="http://schemas.microsoft.com/office/drawing/2014/main" id="{5F22EF2B-0D1B-2094-37BB-518351C94BFE}"/>
              </a:ext>
            </a:extLst>
          </p:cNvPr>
          <p:cNvSpPr txBox="1"/>
          <p:nvPr/>
        </p:nvSpPr>
        <p:spPr>
          <a:xfrm>
            <a:off x="155903" y="1529158"/>
            <a:ext cx="5162545" cy="4515810"/>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Wingdings" panose="05000000000000000000" pitchFamily="2" charset="2"/>
              <a:buChar char="q"/>
            </a:pP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CNN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phân</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loại</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hình</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ảnh</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bằng</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cách</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lấy</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1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hình</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ảnh</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đầu</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vào</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xử</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lý</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và</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phân</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loại</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nó</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theo</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các</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hạng</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mục</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nhất</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định</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p>
          <a:p>
            <a:pPr marL="285750" indent="-285750" algn="just">
              <a:lnSpc>
                <a:spcPct val="150000"/>
              </a:lnSpc>
              <a:buFont typeface="Wingdings" panose="05000000000000000000" pitchFamily="2" charset="2"/>
              <a:buChar char="q"/>
            </a:pP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Máy</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tính</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coi</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hình</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ảnh</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đầu</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vào</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là</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1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mảng</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pixel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và</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nó</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phụ</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thuộc</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vào</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độ</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phân</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giải</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của</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hình</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ảnh</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p>
          <a:p>
            <a:pPr marL="285750" indent="-285750" algn="just">
              <a:lnSpc>
                <a:spcPct val="150000"/>
              </a:lnSpc>
              <a:buFont typeface="Wingdings" panose="05000000000000000000" pitchFamily="2" charset="2"/>
              <a:buChar char="q"/>
            </a:pP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M</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ô</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hình</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CNN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để</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training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và</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kiểm</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tra</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mỗi</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hình</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ảnh</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đầu</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vào</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sẽ</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chuyển</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nó</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qua 1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loạt</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các</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lớp</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tích</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chập</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với</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các</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bộ</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lọc</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Kernals</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a:t>
            </a:r>
            <a:endParaRPr lang="en-US" sz="1600" dirty="0">
              <a:solidFill>
                <a:srgbClr val="002060"/>
              </a:solidFill>
              <a:latin typeface="Lato" panose="020F0502020204030203" pitchFamily="34" charset="0"/>
              <a:ea typeface="Lato" panose="020F0502020204030203" pitchFamily="34" charset="0"/>
              <a:cs typeface="Lato" panose="020F0502020204030203" pitchFamily="34" charset="0"/>
            </a:endParaRPr>
          </a:p>
          <a:p>
            <a:pPr marL="285750" indent="-285750" algn="just">
              <a:lnSpc>
                <a:spcPct val="150000"/>
              </a:lnSpc>
              <a:buFont typeface="Wingdings" panose="05000000000000000000" pitchFamily="2" charset="2"/>
              <a:buChar char="q"/>
            </a:pP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T</a:t>
            </a:r>
            <a:r>
              <a:rPr lang="vi-VN"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ổng hợp lại các lớp được kết nối đầy đủ (Full Connected) và áp dụng hàm Softmax để phân loại đối tượng có giá trị xác suất giữa 0 và 1</a:t>
            </a:r>
          </a:p>
        </p:txBody>
      </p:sp>
      <p:pic>
        <p:nvPicPr>
          <p:cNvPr id="9218" name="Picture 2" descr="Understanding Convolutional Neural Networks: A Complete Guide">
            <a:extLst>
              <a:ext uri="{FF2B5EF4-FFF2-40B4-BE49-F238E27FC236}">
                <a16:creationId xmlns:a16="http://schemas.microsoft.com/office/drawing/2014/main" id="{3801D3C2-F233-E966-0052-E9C406F5A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6710" y="3878875"/>
            <a:ext cx="4531567" cy="2704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626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55903" y="95297"/>
            <a:ext cx="3128473" cy="390823"/>
          </a:xfrm>
          <a:prstGeom prst="rect">
            <a:avLst/>
          </a:prstGeom>
        </p:spPr>
        <p:txBody>
          <a:bodyPr spcFirstLastPara="1" vert="horz" wrap="square" lIns="121900" tIns="121900" rIns="121900" bIns="121900" rtlCol="0" anchor="b" anchorCtr="0">
            <a:noAutofit/>
          </a:bodyPr>
          <a:lstStyle/>
          <a:p>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MÔ HÌNH MẠNG YOLO</a:t>
            </a:r>
            <a:endParaRPr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13</a:t>
            </a:fld>
            <a:endParaRPr/>
          </a:p>
        </p:txBody>
      </p:sp>
      <p:sp>
        <p:nvSpPr>
          <p:cNvPr id="5" name="TextBox 4">
            <a:extLst>
              <a:ext uri="{FF2B5EF4-FFF2-40B4-BE49-F238E27FC236}">
                <a16:creationId xmlns:a16="http://schemas.microsoft.com/office/drawing/2014/main" id="{63A66370-92C4-DB95-E49F-0D5C77404247}"/>
              </a:ext>
            </a:extLst>
          </p:cNvPr>
          <p:cNvSpPr txBox="1"/>
          <p:nvPr/>
        </p:nvSpPr>
        <p:spPr>
          <a:xfrm>
            <a:off x="3048778" y="3244334"/>
            <a:ext cx="6097554" cy="369332"/>
          </a:xfrm>
          <a:prstGeom prst="rect">
            <a:avLst/>
          </a:prstGeom>
          <a:noFill/>
        </p:spPr>
        <p:txBody>
          <a:bodyPr wrap="square">
            <a:spAutoFit/>
          </a:bodyPr>
          <a:lstStyle/>
          <a:p>
            <a:r>
              <a:rPr lang="en-US" b="0" i="0" dirty="0">
                <a:solidFill>
                  <a:srgbClr val="FFFFFF"/>
                </a:solidFill>
                <a:effectLst/>
                <a:latin typeface="Courier"/>
              </a:rPr>
              <a:t>#F9F7AF</a:t>
            </a:r>
            <a:endParaRPr lang="en-US" dirty="0"/>
          </a:p>
        </p:txBody>
      </p:sp>
      <p:sp>
        <p:nvSpPr>
          <p:cNvPr id="2" name="Google Shape;94;p13">
            <a:extLst>
              <a:ext uri="{FF2B5EF4-FFF2-40B4-BE49-F238E27FC236}">
                <a16:creationId xmlns:a16="http://schemas.microsoft.com/office/drawing/2014/main" id="{9A8895BD-F285-3774-8DC0-007FE3C7CCFF}"/>
              </a:ext>
            </a:extLst>
          </p:cNvPr>
          <p:cNvSpPr txBox="1"/>
          <p:nvPr/>
        </p:nvSpPr>
        <p:spPr>
          <a:xfrm>
            <a:off x="585617" y="807177"/>
            <a:ext cx="11338905" cy="1094067"/>
          </a:xfrm>
          <a:prstGeom prst="rect">
            <a:avLst/>
          </a:prstGeom>
          <a:noFill/>
          <a:ln>
            <a:noFill/>
          </a:ln>
        </p:spPr>
        <p:txBody>
          <a:bodyPr spcFirstLastPara="1" wrap="square" lIns="91425" tIns="91425" rIns="91425" bIns="91425" anchor="t" anchorCtr="0">
            <a:noAutofit/>
          </a:bodyPr>
          <a:lstStyle/>
          <a:p>
            <a:pPr algn="just"/>
            <a:r>
              <a:rPr lang="vi-VN"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Yolo là một mô hình mạng CNN cho việc phát hiện, nhận dạng, phân loại đối tượng. Yolo được tạo ra từ việc kết hợp giữa các convolutional layers và connected layers.Trong đóp các convolutional layers sẽ trích xuất ra các feature của ảnh, còn full-connected layers sẽ dự đoán ra xác suất đó và tọa độ của đối tượng.</a:t>
            </a:r>
            <a:endParaRPr lang="vi-VN" sz="1600" b="1" i="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p:txBody>
      </p:sp>
      <p:sp>
        <p:nvSpPr>
          <p:cNvPr id="4" name="Google Shape;94;p13">
            <a:extLst>
              <a:ext uri="{FF2B5EF4-FFF2-40B4-BE49-F238E27FC236}">
                <a16:creationId xmlns:a16="http://schemas.microsoft.com/office/drawing/2014/main" id="{5F22EF2B-0D1B-2094-37BB-518351C94BFE}"/>
              </a:ext>
            </a:extLst>
          </p:cNvPr>
          <p:cNvSpPr txBox="1"/>
          <p:nvPr/>
        </p:nvSpPr>
        <p:spPr>
          <a:xfrm>
            <a:off x="155903" y="2182301"/>
            <a:ext cx="5162545" cy="3061503"/>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Wingdings" panose="05000000000000000000" pitchFamily="2" charset="2"/>
              <a:buChar char="q"/>
            </a:pP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YOLO nhận đầu vào là 1 hình ảnh</a:t>
            </a:r>
          </a:p>
          <a:p>
            <a:pPr marL="285750" indent="-285750" algn="just">
              <a:lnSpc>
                <a:spcPct val="150000"/>
              </a:lnSpc>
              <a:buFont typeface="Wingdings" panose="05000000000000000000" pitchFamily="2" charset="2"/>
              <a:buChar char="q"/>
            </a:pP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YOLO hình sẽ chia hình ảnh thành các lưới ô vuông nhỏ</a:t>
            </a:r>
          </a:p>
          <a:p>
            <a:pPr marL="285750" indent="-285750" algn="just">
              <a:lnSpc>
                <a:spcPct val="150000"/>
              </a:lnSpc>
              <a:buFont typeface="Wingdings" panose="05000000000000000000" pitchFamily="2" charset="2"/>
              <a:buChar char="q"/>
            </a:pP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YOLO tiến hành nhóm tập các ô vuông có chứa đối tượng </a:t>
            </a:r>
          </a:p>
          <a:p>
            <a:pPr marL="285750" indent="-285750" algn="just">
              <a:lnSpc>
                <a:spcPct val="150000"/>
              </a:lnSpc>
              <a:buFont typeface="Wingdings" panose="05000000000000000000" pitchFamily="2" charset="2"/>
              <a:buChar char="q"/>
            </a:pP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YOLO phát hiện đối tượng bằng cách tìm ra bounding box dựa trên các ô vuông đã được nhóm trước đó</a:t>
            </a:r>
          </a:p>
          <a:p>
            <a:pPr marL="285750" indent="-285750" algn="just">
              <a:lnSpc>
                <a:spcPct val="150000"/>
              </a:lnSpc>
              <a:buFont typeface="Wingdings" panose="05000000000000000000" pitchFamily="2" charset="2"/>
              <a:buChar char="q"/>
            </a:pPr>
            <a:endParaRPr lang="vi-VN" sz="1600" b="0" i="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p:txBody>
      </p:sp>
      <p:pic>
        <p:nvPicPr>
          <p:cNvPr id="6" name="Picture 5">
            <a:extLst>
              <a:ext uri="{FF2B5EF4-FFF2-40B4-BE49-F238E27FC236}">
                <a16:creationId xmlns:a16="http://schemas.microsoft.com/office/drawing/2014/main" id="{455945C2-739D-D427-916D-F4E5445431CC}"/>
              </a:ext>
            </a:extLst>
          </p:cNvPr>
          <p:cNvPicPr>
            <a:picLocks noChangeAspect="1"/>
          </p:cNvPicPr>
          <p:nvPr/>
        </p:nvPicPr>
        <p:blipFill>
          <a:blip r:embed="rId3"/>
          <a:stretch>
            <a:fillRect/>
          </a:stretch>
        </p:blipFill>
        <p:spPr>
          <a:xfrm>
            <a:off x="6024927" y="2076256"/>
            <a:ext cx="5183709" cy="3273591"/>
          </a:xfrm>
          <a:prstGeom prst="rect">
            <a:avLst/>
          </a:prstGeom>
        </p:spPr>
      </p:pic>
    </p:spTree>
    <p:extLst>
      <p:ext uri="{BB962C8B-B14F-4D97-AF65-F5344CB8AC3E}">
        <p14:creationId xmlns:p14="http://schemas.microsoft.com/office/powerpoint/2010/main" val="4222410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74565" y="85967"/>
            <a:ext cx="5274514" cy="411065"/>
          </a:xfrm>
          <a:prstGeom prst="rect">
            <a:avLst/>
          </a:prstGeom>
        </p:spPr>
        <p:txBody>
          <a:bodyPr spcFirstLastPara="1" vert="horz" wrap="square" lIns="121900" tIns="121900" rIns="121900" bIns="121900" rtlCol="0" anchor="b" anchorCtr="0">
            <a:noAutofit/>
          </a:bodyPr>
          <a:lstStyle/>
          <a:p>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MÔ HÌNH MẠNG YOLOv4-TINY</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14</a:t>
            </a:fld>
            <a:endParaRPr/>
          </a:p>
        </p:txBody>
      </p:sp>
      <p:sp>
        <p:nvSpPr>
          <p:cNvPr id="2" name="Google Shape;94;p13">
            <a:extLst>
              <a:ext uri="{FF2B5EF4-FFF2-40B4-BE49-F238E27FC236}">
                <a16:creationId xmlns:a16="http://schemas.microsoft.com/office/drawing/2014/main" id="{F7B6E7FF-76B5-799A-1FD9-69FF84EFF229}"/>
              </a:ext>
            </a:extLst>
          </p:cNvPr>
          <p:cNvSpPr txBox="1"/>
          <p:nvPr/>
        </p:nvSpPr>
        <p:spPr>
          <a:xfrm>
            <a:off x="361176" y="497032"/>
            <a:ext cx="11625044" cy="652215"/>
          </a:xfrm>
          <a:prstGeom prst="rect">
            <a:avLst/>
          </a:prstGeom>
          <a:noFill/>
          <a:ln>
            <a:noFill/>
          </a:ln>
        </p:spPr>
        <p:txBody>
          <a:bodyPr spcFirstLastPara="1" wrap="square" lIns="91425" tIns="91425" rIns="91425" bIns="91425" anchor="t" anchorCtr="0">
            <a:noAutofit/>
          </a:bodyPr>
          <a:lstStyle/>
          <a:p>
            <a:pPr algn="just"/>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Kiến</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trúc</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mạng</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YOLOv4-TINY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được</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rút</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gọn</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từ</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kiến</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trúc</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YOLOv4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nhằm</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mục</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đích</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áp</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dụng</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cho</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các</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máy</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tính</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nhúng</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có</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hiệu</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năng</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xử</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lý</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kém</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nhưng</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vẫn</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giữ</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được</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độ</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chính</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xác</a:t>
            </a:r>
            <a:r>
              <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1"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cao</a:t>
            </a:r>
            <a:endParaRPr lang="vi-VN" sz="1600" b="1" i="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p:txBody>
      </p:sp>
      <p:sp>
        <p:nvSpPr>
          <p:cNvPr id="3" name="Google Shape;94;p13">
            <a:extLst>
              <a:ext uri="{FF2B5EF4-FFF2-40B4-BE49-F238E27FC236}">
                <a16:creationId xmlns:a16="http://schemas.microsoft.com/office/drawing/2014/main" id="{BE8E82FF-BCAB-7D5B-8499-B7B9F33E1C6E}"/>
              </a:ext>
            </a:extLst>
          </p:cNvPr>
          <p:cNvSpPr txBox="1"/>
          <p:nvPr/>
        </p:nvSpPr>
        <p:spPr>
          <a:xfrm>
            <a:off x="174565" y="1996958"/>
            <a:ext cx="4901288" cy="3685386"/>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Wingdings" panose="05000000000000000000" pitchFamily="2" charset="2"/>
              <a:buChar char="q"/>
            </a:pP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Lớp</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backbone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sử</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dụng</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khối</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CSPdarknet53-tiny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được</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rút</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gọn</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từ</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khối</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CSPdarknet53</a:t>
            </a:r>
          </a:p>
          <a:p>
            <a:pPr algn="just">
              <a:lnSpc>
                <a:spcPct val="150000"/>
              </a:lnSpc>
            </a:pPr>
            <a:endPar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marL="285750" indent="-285750" algn="just">
              <a:lnSpc>
                <a:spcPct val="150000"/>
              </a:lnSpc>
              <a:buFont typeface="Wingdings" panose="05000000000000000000" pitchFamily="2" charset="2"/>
              <a:buChar char="q"/>
            </a:pP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Lớp</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Neck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sử</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dụng</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khối</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Feature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pyramind</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network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giúp</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trích</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xuất</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các</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đặc</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trưng</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của</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ảnh</a:t>
            </a:r>
            <a:endPar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marL="285750" indent="-285750" algn="just">
              <a:lnSpc>
                <a:spcPct val="150000"/>
              </a:lnSpc>
              <a:buFont typeface="Wingdings" panose="05000000000000000000" pitchFamily="2" charset="2"/>
              <a:buChar char="q"/>
            </a:pP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Lớp</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Head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sử</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dụng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kiến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trúc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 head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để</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phân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loại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đối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tượng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thông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qua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đặc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trưng</a:t>
            </a:r>
            <a:endParaRPr lang="vi-VN" sz="1600" b="0" i="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C9EE42D8-8A1A-904B-3710-74176BB52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079" y="1688842"/>
            <a:ext cx="6641950" cy="3993502"/>
          </a:xfrm>
          <a:prstGeom prst="rect">
            <a:avLst/>
          </a:prstGeom>
        </p:spPr>
      </p:pic>
    </p:spTree>
    <p:extLst>
      <p:ext uri="{BB962C8B-B14F-4D97-AF65-F5344CB8AC3E}">
        <p14:creationId xmlns:p14="http://schemas.microsoft.com/office/powerpoint/2010/main" val="1098419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18579" y="104628"/>
            <a:ext cx="4220155" cy="492531"/>
          </a:xfrm>
          <a:prstGeom prst="rect">
            <a:avLst/>
          </a:prstGeom>
        </p:spPr>
        <p:txBody>
          <a:bodyPr spcFirstLastPara="1" vert="horz" wrap="square" lIns="121900" tIns="121900" rIns="121900" bIns="121900" rtlCol="0" anchor="b" anchorCtr="0">
            <a:noAutofit/>
          </a:bodyPr>
          <a:lstStyle/>
          <a:p>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KIẾN TRÚC YOLOv4-TINY</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15</a:t>
            </a:fld>
            <a:endParaRPr/>
          </a:p>
        </p:txBody>
      </p:sp>
      <p:pic>
        <p:nvPicPr>
          <p:cNvPr id="3" name="Picture 2">
            <a:extLst>
              <a:ext uri="{FF2B5EF4-FFF2-40B4-BE49-F238E27FC236}">
                <a16:creationId xmlns:a16="http://schemas.microsoft.com/office/drawing/2014/main" id="{EA852A4A-E382-9C2E-11D6-5D0745BF0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77" y="793102"/>
            <a:ext cx="11206433" cy="5791729"/>
          </a:xfrm>
          <a:prstGeom prst="rect">
            <a:avLst/>
          </a:prstGeom>
        </p:spPr>
      </p:pic>
      <p:pic>
        <p:nvPicPr>
          <p:cNvPr id="4" name="Picture 3">
            <a:extLst>
              <a:ext uri="{FF2B5EF4-FFF2-40B4-BE49-F238E27FC236}">
                <a16:creationId xmlns:a16="http://schemas.microsoft.com/office/drawing/2014/main" id="{F857CD38-0AD7-EA86-401E-4561C10DA815}"/>
              </a:ext>
            </a:extLst>
          </p:cNvPr>
          <p:cNvPicPr>
            <a:picLocks noChangeAspect="1"/>
          </p:cNvPicPr>
          <p:nvPr/>
        </p:nvPicPr>
        <p:blipFill>
          <a:blip r:embed="rId4"/>
          <a:stretch>
            <a:fillRect/>
          </a:stretch>
        </p:blipFill>
        <p:spPr>
          <a:xfrm>
            <a:off x="8487401" y="465079"/>
            <a:ext cx="3704599" cy="1861561"/>
          </a:xfrm>
          <a:prstGeom prst="rect">
            <a:avLst/>
          </a:prstGeom>
        </p:spPr>
      </p:pic>
      <p:sp>
        <p:nvSpPr>
          <p:cNvPr id="2" name="Google Shape;124;p17">
            <a:extLst>
              <a:ext uri="{FF2B5EF4-FFF2-40B4-BE49-F238E27FC236}">
                <a16:creationId xmlns:a16="http://schemas.microsoft.com/office/drawing/2014/main" id="{4B6BF932-58AD-3FEA-DFF7-D885E86BF8AD}"/>
              </a:ext>
            </a:extLst>
          </p:cNvPr>
          <p:cNvSpPr txBox="1">
            <a:spLocks/>
          </p:cNvSpPr>
          <p:nvPr/>
        </p:nvSpPr>
        <p:spPr>
          <a:xfrm>
            <a:off x="5074091" y="619119"/>
            <a:ext cx="824291" cy="395765"/>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3200"/>
              <a:buNone/>
              <a:defRPr sz="44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lang="en-US" sz="1400" b="1" dirty="0">
              <a:solidFill>
                <a:srgbClr val="FF0000"/>
              </a:solidFill>
              <a:latin typeface="Lato" panose="020F0502020204030203" pitchFamily="34" charset="0"/>
              <a:ea typeface="Lato" panose="020F0502020204030203" pitchFamily="34" charset="0"/>
              <a:cs typeface="Lato" panose="020F0502020204030203" pitchFamily="34" charset="0"/>
            </a:endParaRPr>
          </a:p>
        </p:txBody>
      </p:sp>
      <p:graphicFrame>
        <p:nvGraphicFramePr>
          <p:cNvPr id="5" name="Object 4">
            <a:extLst>
              <a:ext uri="{FF2B5EF4-FFF2-40B4-BE49-F238E27FC236}">
                <a16:creationId xmlns:a16="http://schemas.microsoft.com/office/drawing/2014/main" id="{5D6BA5BE-7F26-4C34-063C-9A946DF3E0D6}"/>
              </a:ext>
            </a:extLst>
          </p:cNvPr>
          <p:cNvGraphicFramePr>
            <a:graphicFrameLocks noChangeAspect="1"/>
          </p:cNvGraphicFramePr>
          <p:nvPr>
            <p:extLst>
              <p:ext uri="{D42A27DB-BD31-4B8C-83A1-F6EECF244321}">
                <p14:modId xmlns:p14="http://schemas.microsoft.com/office/powerpoint/2010/main" val="1699719704"/>
              </p:ext>
            </p:extLst>
          </p:nvPr>
        </p:nvGraphicFramePr>
        <p:xfrm>
          <a:off x="8719329" y="5843190"/>
          <a:ext cx="538433" cy="221708"/>
        </p:xfrm>
        <a:graphic>
          <a:graphicData uri="http://schemas.openxmlformats.org/presentationml/2006/ole">
            <mc:AlternateContent xmlns:mc="http://schemas.openxmlformats.org/markup-compatibility/2006">
              <mc:Choice xmlns:v="urn:schemas-microsoft-com:vml" Requires="v">
                <p:oleObj name="Equation" r:id="rId5" imgW="431640" imgH="177480" progId="Equation.DSMT4">
                  <p:embed/>
                </p:oleObj>
              </mc:Choice>
              <mc:Fallback>
                <p:oleObj name="Equation" r:id="rId5" imgW="431640" imgH="177480" progId="Equation.DSMT4">
                  <p:embed/>
                  <p:pic>
                    <p:nvPicPr>
                      <p:cNvPr id="0" name=""/>
                      <p:cNvPicPr/>
                      <p:nvPr/>
                    </p:nvPicPr>
                    <p:blipFill>
                      <a:blip r:embed="rId6"/>
                      <a:stretch>
                        <a:fillRect/>
                      </a:stretch>
                    </p:blipFill>
                    <p:spPr>
                      <a:xfrm>
                        <a:off x="8719329" y="5843190"/>
                        <a:ext cx="538433" cy="221708"/>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92C9DD8A-C95F-1A80-ABF9-D71EC513FE0B}"/>
              </a:ext>
            </a:extLst>
          </p:cNvPr>
          <p:cNvGraphicFramePr>
            <a:graphicFrameLocks noChangeAspect="1"/>
          </p:cNvGraphicFramePr>
          <p:nvPr>
            <p:extLst>
              <p:ext uri="{D42A27DB-BD31-4B8C-83A1-F6EECF244321}">
                <p14:modId xmlns:p14="http://schemas.microsoft.com/office/powerpoint/2010/main" val="3262612037"/>
              </p:ext>
            </p:extLst>
          </p:nvPr>
        </p:nvGraphicFramePr>
        <p:xfrm>
          <a:off x="8671819" y="4322927"/>
          <a:ext cx="585943" cy="221708"/>
        </p:xfrm>
        <a:graphic>
          <a:graphicData uri="http://schemas.openxmlformats.org/presentationml/2006/ole">
            <mc:AlternateContent xmlns:mc="http://schemas.openxmlformats.org/markup-compatibility/2006">
              <mc:Choice xmlns:v="urn:schemas-microsoft-com:vml" Requires="v">
                <p:oleObj name="Equation" r:id="rId7" imgW="469800" imgH="177480" progId="Equation.DSMT4">
                  <p:embed/>
                </p:oleObj>
              </mc:Choice>
              <mc:Fallback>
                <p:oleObj name="Equation" r:id="rId7" imgW="469800" imgH="177480" progId="Equation.DSMT4">
                  <p:embed/>
                  <p:pic>
                    <p:nvPicPr>
                      <p:cNvPr id="0" name=""/>
                      <p:cNvPicPr/>
                      <p:nvPr/>
                    </p:nvPicPr>
                    <p:blipFill>
                      <a:blip r:embed="rId8"/>
                      <a:stretch>
                        <a:fillRect/>
                      </a:stretch>
                    </p:blipFill>
                    <p:spPr>
                      <a:xfrm>
                        <a:off x="8671819" y="4322927"/>
                        <a:ext cx="585943" cy="221708"/>
                      </a:xfrm>
                      <a:prstGeom prst="rect">
                        <a:avLst/>
                      </a:prstGeom>
                    </p:spPr>
                  </p:pic>
                </p:oleObj>
              </mc:Fallback>
            </mc:AlternateContent>
          </a:graphicData>
        </a:graphic>
      </p:graphicFrame>
    </p:spTree>
    <p:extLst>
      <p:ext uri="{BB962C8B-B14F-4D97-AF65-F5344CB8AC3E}">
        <p14:creationId xmlns:p14="http://schemas.microsoft.com/office/powerpoint/2010/main" val="899673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28163" y="130770"/>
            <a:ext cx="4537396" cy="400153"/>
          </a:xfrm>
          <a:prstGeom prst="rect">
            <a:avLst/>
          </a:prstGeom>
        </p:spPr>
        <p:txBody>
          <a:bodyPr spcFirstLastPara="1" vert="horz" wrap="square" lIns="121900" tIns="121900" rIns="121900" bIns="121900" rtlCol="0" anchor="b" anchorCtr="0">
            <a:noAutofit/>
          </a:bodyPr>
          <a:lstStyle/>
          <a:p>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THAM SỐ ĐÁNH GIÁ MÔ HÌNH IOU</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16</a:t>
            </a:fld>
            <a:endParaRPr/>
          </a:p>
        </p:txBody>
      </p:sp>
      <p:pic>
        <p:nvPicPr>
          <p:cNvPr id="2054" name="Picture 6" descr="Intersection over Union (IoU) for object detection - PyImageSearch">
            <a:extLst>
              <a:ext uri="{FF2B5EF4-FFF2-40B4-BE49-F238E27FC236}">
                <a16:creationId xmlns:a16="http://schemas.microsoft.com/office/drawing/2014/main" id="{CC725342-E29A-3BD3-B88E-D40AB78EB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3858" y="4401099"/>
            <a:ext cx="4503575" cy="186147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ersection over Union (IoU) for object detection - PyImageSearch">
            <a:extLst>
              <a:ext uri="{FF2B5EF4-FFF2-40B4-BE49-F238E27FC236}">
                <a16:creationId xmlns:a16="http://schemas.microsoft.com/office/drawing/2014/main" id="{04BCC242-C229-6A94-92AE-876068363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0329" y="2189362"/>
            <a:ext cx="2732982" cy="213172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Mean Average Precision (mAP) Explained: Everything You Need to Know">
            <a:extLst>
              <a:ext uri="{FF2B5EF4-FFF2-40B4-BE49-F238E27FC236}">
                <a16:creationId xmlns:a16="http://schemas.microsoft.com/office/drawing/2014/main" id="{B3826FBD-0D76-17A6-D25B-82FD51E831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2709" y="330846"/>
            <a:ext cx="6260524" cy="359705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94;p13">
            <a:extLst>
              <a:ext uri="{FF2B5EF4-FFF2-40B4-BE49-F238E27FC236}">
                <a16:creationId xmlns:a16="http://schemas.microsoft.com/office/drawing/2014/main" id="{68C51CEA-7AF3-8423-4D3C-C2BC1E294CC1}"/>
              </a:ext>
            </a:extLst>
          </p:cNvPr>
          <p:cNvSpPr txBox="1"/>
          <p:nvPr/>
        </p:nvSpPr>
        <p:spPr>
          <a:xfrm>
            <a:off x="566955" y="857589"/>
            <a:ext cx="3659811" cy="1384986"/>
          </a:xfrm>
          <a:prstGeom prst="rect">
            <a:avLst/>
          </a:prstGeom>
          <a:noFill/>
          <a:ln>
            <a:noFill/>
          </a:ln>
        </p:spPr>
        <p:txBody>
          <a:bodyPr spcFirstLastPara="1" wrap="square" lIns="91425" tIns="91425" rIns="91425" bIns="91425" anchor="t" anchorCtr="0">
            <a:noAutofit/>
          </a:bodyPr>
          <a:lstStyle/>
          <a:p>
            <a:pPr algn="just"/>
            <a:r>
              <a:rPr lang="vi-VN"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IOU (INTERSECTION OVER UNION) là hàm đánh giá độ chính xác của object detector trên tập dữ liệu cụ thể. IOU được tính bằng:</a:t>
            </a:r>
          </a:p>
        </p:txBody>
      </p:sp>
      <p:sp>
        <p:nvSpPr>
          <p:cNvPr id="3" name="Google Shape;94;p13">
            <a:extLst>
              <a:ext uri="{FF2B5EF4-FFF2-40B4-BE49-F238E27FC236}">
                <a16:creationId xmlns:a16="http://schemas.microsoft.com/office/drawing/2014/main" id="{1AB32C79-3B56-211A-262E-EEA444181CD0}"/>
              </a:ext>
            </a:extLst>
          </p:cNvPr>
          <p:cNvSpPr txBox="1"/>
          <p:nvPr/>
        </p:nvSpPr>
        <p:spPr>
          <a:xfrm>
            <a:off x="445658" y="4639345"/>
            <a:ext cx="6132424" cy="1384986"/>
          </a:xfrm>
          <a:prstGeom prst="rect">
            <a:avLst/>
          </a:prstGeom>
          <a:noFill/>
          <a:ln>
            <a:noFill/>
          </a:ln>
        </p:spPr>
        <p:txBody>
          <a:bodyPr spcFirstLastPara="1" wrap="square" lIns="91425" tIns="91425" rIns="91425" bIns="91425" anchor="t" anchorCtr="0">
            <a:noAutofit/>
          </a:bodyPr>
          <a:lstStyle/>
          <a:p>
            <a:pPr marL="285750" indent="-285750" algn="just">
              <a:buFont typeface="Wingdings" panose="05000000000000000000" pitchFamily="2" charset="2"/>
              <a:buChar char="Ø"/>
            </a:pP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Area of Overlap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là</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diện</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tích</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phần</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giao</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nhau</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giữa</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predicted bounding box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với</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grouth</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-truth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bouding</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box</a:t>
            </a:r>
          </a:p>
          <a:p>
            <a:pPr algn="just"/>
            <a:endParaRPr lang="en-US" sz="1600" dirty="0">
              <a:solidFill>
                <a:srgbClr val="002060"/>
              </a:solidFill>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Ø"/>
            </a:pP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Area of Union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là</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diện</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tích</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phần</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hợp</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nhau</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giữa</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predicted bounding box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với</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grouth</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-truth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bouding</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box</a:t>
            </a:r>
            <a:endParaRPr lang="vi-VN" sz="1600" b="1" i="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881796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7240" y="85966"/>
            <a:ext cx="5498450" cy="501863"/>
          </a:xfrm>
          <a:prstGeom prst="rect">
            <a:avLst/>
          </a:prstGeom>
        </p:spPr>
        <p:txBody>
          <a:bodyPr spcFirstLastPara="1" vert="horz" wrap="square" lIns="121900" tIns="121900" rIns="121900" bIns="121900" rtlCol="0" anchor="b" anchorCtr="0">
            <a:noAutofit/>
          </a:bodyPr>
          <a:lstStyle/>
          <a:p>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THAM SỐ ĐÁNH GIÁ MÔ HÌNH LOSS AVG</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17</a:t>
            </a:fld>
            <a:endParaRPr/>
          </a:p>
        </p:txBody>
      </p:sp>
      <p:graphicFrame>
        <p:nvGraphicFramePr>
          <p:cNvPr id="2" name="Object 1">
            <a:extLst>
              <a:ext uri="{FF2B5EF4-FFF2-40B4-BE49-F238E27FC236}">
                <a16:creationId xmlns:a16="http://schemas.microsoft.com/office/drawing/2014/main" id="{D6E956DF-7558-DF00-5841-85896F5B5CBF}"/>
              </a:ext>
            </a:extLst>
          </p:cNvPr>
          <p:cNvGraphicFramePr>
            <a:graphicFrameLocks noChangeAspect="1"/>
          </p:cNvGraphicFramePr>
          <p:nvPr>
            <p:extLst>
              <p:ext uri="{D42A27DB-BD31-4B8C-83A1-F6EECF244321}">
                <p14:modId xmlns:p14="http://schemas.microsoft.com/office/powerpoint/2010/main" val="1859392732"/>
              </p:ext>
            </p:extLst>
          </p:nvPr>
        </p:nvGraphicFramePr>
        <p:xfrm>
          <a:off x="3294249" y="5977475"/>
          <a:ext cx="4682881" cy="494102"/>
        </p:xfrm>
        <a:graphic>
          <a:graphicData uri="http://schemas.openxmlformats.org/presentationml/2006/ole">
            <mc:AlternateContent xmlns:mc="http://schemas.openxmlformats.org/markup-compatibility/2006">
              <mc:Choice xmlns:v="urn:schemas-microsoft-com:vml" Requires="v">
                <p:oleObj name="Equation" r:id="rId3" imgW="4693666" imgH="496070" progId="Equation.DSMT4">
                  <p:embed/>
                </p:oleObj>
              </mc:Choice>
              <mc:Fallback>
                <p:oleObj name="Equation" r:id="rId3" imgW="4693666" imgH="496070" progId="Equation.DSMT4">
                  <p:embed/>
                  <p:pic>
                    <p:nvPicPr>
                      <p:cNvPr id="0" name=""/>
                      <p:cNvPicPr/>
                      <p:nvPr/>
                    </p:nvPicPr>
                    <p:blipFill>
                      <a:blip r:embed="rId4"/>
                      <a:stretch>
                        <a:fillRect/>
                      </a:stretch>
                    </p:blipFill>
                    <p:spPr>
                      <a:xfrm>
                        <a:off x="3294249" y="5977475"/>
                        <a:ext cx="4682881" cy="494102"/>
                      </a:xfrm>
                      <a:prstGeom prst="rect">
                        <a:avLst/>
                      </a:prstGeom>
                    </p:spPr>
                  </p:pic>
                </p:oleObj>
              </mc:Fallback>
            </mc:AlternateContent>
          </a:graphicData>
        </a:graphic>
      </p:graphicFrame>
      <p:sp>
        <p:nvSpPr>
          <p:cNvPr id="3" name="Google Shape;94;p13">
            <a:extLst>
              <a:ext uri="{FF2B5EF4-FFF2-40B4-BE49-F238E27FC236}">
                <a16:creationId xmlns:a16="http://schemas.microsoft.com/office/drawing/2014/main" id="{87F207EE-D020-1CF7-2841-97FD4DA5802D}"/>
              </a:ext>
            </a:extLst>
          </p:cNvPr>
          <p:cNvSpPr txBox="1"/>
          <p:nvPr/>
        </p:nvSpPr>
        <p:spPr>
          <a:xfrm>
            <a:off x="120190" y="507095"/>
            <a:ext cx="11363074" cy="2114117"/>
          </a:xfrm>
          <a:prstGeom prst="rect">
            <a:avLst/>
          </a:prstGeom>
          <a:noFill/>
          <a:ln>
            <a:noFill/>
          </a:ln>
        </p:spPr>
        <p:txBody>
          <a:bodyPr spcFirstLastPara="1" wrap="square" lIns="91425" tIns="91425" rIns="91425" bIns="91425" anchor="t" anchorCtr="0">
            <a:noAutofit/>
          </a:bodyPr>
          <a:lstStyle/>
          <a:p>
            <a:pPr algn="just"/>
            <a:r>
              <a:rPr lang="vi-VN"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Hàm lỗi trong YOLO được tính trên việc dự đoán và nhãn mô hình để tính. Cụ thể hơn nó là tổng độ lôĩ của 3 thành phần con sau :</a:t>
            </a:r>
            <a:endParaRPr lang="en-US" sz="1600" b="1" i="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algn="just"/>
            <a:endPar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Ø"/>
            </a:pP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Độ</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lỗi</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của</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việc</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dự</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đoán</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loại</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nhãn</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của</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object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Classifycation</a:t>
            </a:r>
            <a:r>
              <a:rPr lang="en-US" sz="1600" b="0" i="0" dirty="0">
                <a:solidFill>
                  <a:srgbClr val="1B1B1B"/>
                </a:solidFill>
                <a:effectLst/>
                <a:latin typeface="Open Sans" panose="020B0606030504020204" pitchFamily="34" charset="0"/>
              </a:rPr>
              <a:t> </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loss</a:t>
            </a:r>
          </a:p>
          <a:p>
            <a:pPr algn="just"/>
            <a:endParaRPr lang="en-US" sz="1600" dirty="0">
              <a:solidFill>
                <a:srgbClr val="002060"/>
              </a:solidFill>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Ø"/>
            </a:pP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Độ</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lỗi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việc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dự</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đoán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boundary box so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với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thực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tế</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bao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gồm</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tọa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độ</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tâm</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chiều</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dài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và</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chiều</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rộng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 Localization loss</a:t>
            </a:r>
            <a:endPar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algn="just"/>
            <a:endPar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Ø"/>
            </a:pP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Độ</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lỗi</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của</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việc</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dự</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đoán</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bounding box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đó</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chứa</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object so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với</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nhãn</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thực</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tế</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tại</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ô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vuông</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đó</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 Confidence loss</a:t>
            </a:r>
          </a:p>
        </p:txBody>
      </p:sp>
      <p:sp>
        <p:nvSpPr>
          <p:cNvPr id="4" name="Google Shape;94;p13">
            <a:extLst>
              <a:ext uri="{FF2B5EF4-FFF2-40B4-BE49-F238E27FC236}">
                <a16:creationId xmlns:a16="http://schemas.microsoft.com/office/drawing/2014/main" id="{0CCFE1B0-12C7-67F6-7F46-0D70898FF61B}"/>
              </a:ext>
            </a:extLst>
          </p:cNvPr>
          <p:cNvSpPr txBox="1"/>
          <p:nvPr/>
        </p:nvSpPr>
        <p:spPr>
          <a:xfrm>
            <a:off x="727523" y="2983241"/>
            <a:ext cx="2036286" cy="430036"/>
          </a:xfrm>
          <a:prstGeom prst="rect">
            <a:avLst/>
          </a:prstGeom>
          <a:noFill/>
          <a:ln>
            <a:noFill/>
          </a:ln>
        </p:spPr>
        <p:txBody>
          <a:bodyPr spcFirstLastPara="1" wrap="square" lIns="91425" tIns="91425" rIns="91425" bIns="91425" anchor="t" anchorCtr="0">
            <a:noAutofit/>
          </a:bodyPr>
          <a:lstStyle/>
          <a:p>
            <a:pPr algn="just"/>
            <a:r>
              <a:rPr lang="en-US" sz="1800" i="1" dirty="0">
                <a:solidFill>
                  <a:srgbClr val="002060"/>
                </a:solidFill>
                <a:effectLst/>
                <a:latin typeface="Lato" panose="020F0502020204030203" pitchFamily="34" charset="0"/>
                <a:ea typeface="Lato" panose="020F0502020204030203" pitchFamily="34" charset="0"/>
                <a:cs typeface="Lato" panose="020F0502020204030203" pitchFamily="34" charset="0"/>
              </a:rPr>
              <a:t>Localization </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loss</a:t>
            </a:r>
            <a:endParaRPr lang="vi-VN" sz="160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p:txBody>
      </p:sp>
      <p:graphicFrame>
        <p:nvGraphicFramePr>
          <p:cNvPr id="7" name="Object 6">
            <a:extLst>
              <a:ext uri="{FF2B5EF4-FFF2-40B4-BE49-F238E27FC236}">
                <a16:creationId xmlns:a16="http://schemas.microsoft.com/office/drawing/2014/main" id="{6E0D32BA-8CF6-B90F-308C-2D45210A3B5D}"/>
              </a:ext>
            </a:extLst>
          </p:cNvPr>
          <p:cNvGraphicFramePr>
            <a:graphicFrameLocks noChangeAspect="1"/>
          </p:cNvGraphicFramePr>
          <p:nvPr>
            <p:extLst>
              <p:ext uri="{D42A27DB-BD31-4B8C-83A1-F6EECF244321}">
                <p14:modId xmlns:p14="http://schemas.microsoft.com/office/powerpoint/2010/main" val="4139756888"/>
              </p:ext>
            </p:extLst>
          </p:nvPr>
        </p:nvGraphicFramePr>
        <p:xfrm>
          <a:off x="62109" y="3392169"/>
          <a:ext cx="3094037" cy="620713"/>
        </p:xfrm>
        <a:graphic>
          <a:graphicData uri="http://schemas.openxmlformats.org/presentationml/2006/ole">
            <mc:AlternateContent xmlns:mc="http://schemas.openxmlformats.org/markup-compatibility/2006">
              <mc:Choice xmlns:v="urn:schemas-microsoft-com:vml" Requires="v">
                <p:oleObj name="Equation" r:id="rId5" imgW="3094207" imgH="620088" progId="Equation.DSMT4">
                  <p:embed/>
                </p:oleObj>
              </mc:Choice>
              <mc:Fallback>
                <p:oleObj name="Equation" r:id="rId5" imgW="3094207" imgH="620088" progId="Equation.DSMT4">
                  <p:embed/>
                  <p:pic>
                    <p:nvPicPr>
                      <p:cNvPr id="0" name=""/>
                      <p:cNvPicPr/>
                      <p:nvPr/>
                    </p:nvPicPr>
                    <p:blipFill>
                      <a:blip r:embed="rId6"/>
                      <a:stretch>
                        <a:fillRect/>
                      </a:stretch>
                    </p:blipFill>
                    <p:spPr>
                      <a:xfrm>
                        <a:off x="62109" y="3392169"/>
                        <a:ext cx="3094037" cy="620713"/>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A6D09DC2-7849-6832-7509-4C42F262BF44}"/>
              </a:ext>
            </a:extLst>
          </p:cNvPr>
          <p:cNvGraphicFramePr>
            <a:graphicFrameLocks noChangeAspect="1"/>
          </p:cNvGraphicFramePr>
          <p:nvPr>
            <p:extLst>
              <p:ext uri="{D42A27DB-BD31-4B8C-83A1-F6EECF244321}">
                <p14:modId xmlns:p14="http://schemas.microsoft.com/office/powerpoint/2010/main" val="1209705898"/>
              </p:ext>
            </p:extLst>
          </p:nvPr>
        </p:nvGraphicFramePr>
        <p:xfrm>
          <a:off x="62109" y="4159872"/>
          <a:ext cx="3241741" cy="537305"/>
        </p:xfrm>
        <a:graphic>
          <a:graphicData uri="http://schemas.openxmlformats.org/presentationml/2006/ole">
            <mc:AlternateContent xmlns:mc="http://schemas.openxmlformats.org/markup-compatibility/2006">
              <mc:Choice xmlns:v="urn:schemas-microsoft-com:vml" Requires="v">
                <p:oleObj name="Equation" r:id="rId7" imgW="3160776" imgH="524551" progId="Equation.DSMT4">
                  <p:embed/>
                </p:oleObj>
              </mc:Choice>
              <mc:Fallback>
                <p:oleObj name="Equation" r:id="rId7" imgW="3160776" imgH="524551" progId="Equation.DSMT4">
                  <p:embed/>
                  <p:pic>
                    <p:nvPicPr>
                      <p:cNvPr id="0" name=""/>
                      <p:cNvPicPr/>
                      <p:nvPr/>
                    </p:nvPicPr>
                    <p:blipFill>
                      <a:blip r:embed="rId8"/>
                      <a:stretch>
                        <a:fillRect/>
                      </a:stretch>
                    </p:blipFill>
                    <p:spPr>
                      <a:xfrm>
                        <a:off x="62109" y="4159872"/>
                        <a:ext cx="3241741" cy="537305"/>
                      </a:xfrm>
                      <a:prstGeom prst="rect">
                        <a:avLst/>
                      </a:prstGeom>
                    </p:spPr>
                  </p:pic>
                </p:oleObj>
              </mc:Fallback>
            </mc:AlternateContent>
          </a:graphicData>
        </a:graphic>
      </p:graphicFrame>
      <p:sp>
        <p:nvSpPr>
          <p:cNvPr id="9" name="Google Shape;94;p13">
            <a:extLst>
              <a:ext uri="{FF2B5EF4-FFF2-40B4-BE49-F238E27FC236}">
                <a16:creationId xmlns:a16="http://schemas.microsoft.com/office/drawing/2014/main" id="{3E101174-0591-8AD9-1F53-B87DC877803E}"/>
              </a:ext>
            </a:extLst>
          </p:cNvPr>
          <p:cNvSpPr txBox="1"/>
          <p:nvPr/>
        </p:nvSpPr>
        <p:spPr>
          <a:xfrm>
            <a:off x="4526288" y="3042341"/>
            <a:ext cx="2036286" cy="430036"/>
          </a:xfrm>
          <a:prstGeom prst="rect">
            <a:avLst/>
          </a:prstGeom>
          <a:noFill/>
          <a:ln>
            <a:noFill/>
          </a:ln>
        </p:spPr>
        <p:txBody>
          <a:bodyPr spcFirstLastPara="1" wrap="square" lIns="91425" tIns="91425" rIns="91425" bIns="91425" anchor="t" anchorCtr="0">
            <a:noAutofit/>
          </a:bodyPr>
          <a:lstStyle/>
          <a:p>
            <a:pPr algn="just"/>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Confidence loss</a:t>
            </a:r>
            <a:endParaRPr lang="vi-VN" sz="160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p:txBody>
      </p:sp>
      <p:sp>
        <p:nvSpPr>
          <p:cNvPr id="10" name="Google Shape;94;p13">
            <a:extLst>
              <a:ext uri="{FF2B5EF4-FFF2-40B4-BE49-F238E27FC236}">
                <a16:creationId xmlns:a16="http://schemas.microsoft.com/office/drawing/2014/main" id="{3CFDEF18-709E-169B-4947-9159C1AD9BB5}"/>
              </a:ext>
            </a:extLst>
          </p:cNvPr>
          <p:cNvSpPr txBox="1"/>
          <p:nvPr/>
        </p:nvSpPr>
        <p:spPr>
          <a:xfrm>
            <a:off x="8683899" y="3042341"/>
            <a:ext cx="2036286" cy="430036"/>
          </a:xfrm>
          <a:prstGeom prst="rect">
            <a:avLst/>
          </a:prstGeom>
          <a:noFill/>
          <a:ln>
            <a:noFill/>
          </a:ln>
        </p:spPr>
        <p:txBody>
          <a:bodyPr spcFirstLastPara="1" wrap="square" lIns="91425" tIns="91425" rIns="91425" bIns="91425" anchor="t" anchorCtr="0">
            <a:noAutofit/>
          </a:bodyPr>
          <a:lstStyle/>
          <a:p>
            <a:pPr algn="just"/>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Classification</a:t>
            </a:r>
            <a:r>
              <a:rPr lang="en-US" sz="1800" b="1" i="1"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loss</a:t>
            </a:r>
            <a:endParaRPr lang="vi-VN" sz="160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p:txBody>
      </p:sp>
      <p:graphicFrame>
        <p:nvGraphicFramePr>
          <p:cNvPr id="13" name="Object 12">
            <a:extLst>
              <a:ext uri="{FF2B5EF4-FFF2-40B4-BE49-F238E27FC236}">
                <a16:creationId xmlns:a16="http://schemas.microsoft.com/office/drawing/2014/main" id="{4FDFEDF4-16E9-4D31-B20C-1909BC6F81E5}"/>
              </a:ext>
            </a:extLst>
          </p:cNvPr>
          <p:cNvGraphicFramePr>
            <a:graphicFrameLocks noChangeAspect="1"/>
          </p:cNvGraphicFramePr>
          <p:nvPr>
            <p:extLst>
              <p:ext uri="{D42A27DB-BD31-4B8C-83A1-F6EECF244321}">
                <p14:modId xmlns:p14="http://schemas.microsoft.com/office/powerpoint/2010/main" val="3872423937"/>
              </p:ext>
            </p:extLst>
          </p:nvPr>
        </p:nvGraphicFramePr>
        <p:xfrm>
          <a:off x="3602689" y="3846667"/>
          <a:ext cx="4105017" cy="537305"/>
        </p:xfrm>
        <a:graphic>
          <a:graphicData uri="http://schemas.openxmlformats.org/presentationml/2006/ole">
            <mc:AlternateContent xmlns:mc="http://schemas.openxmlformats.org/markup-compatibility/2006">
              <mc:Choice xmlns:v="urn:schemas-microsoft-com:vml" Requires="v">
                <p:oleObj name="Equation" r:id="rId9" imgW="3941614" imgH="515178" progId="Equation.DSMT4">
                  <p:embed/>
                </p:oleObj>
              </mc:Choice>
              <mc:Fallback>
                <p:oleObj name="Equation" r:id="rId9" imgW="3941614" imgH="515178" progId="Equation.DSMT4">
                  <p:embed/>
                  <p:pic>
                    <p:nvPicPr>
                      <p:cNvPr id="0" name=""/>
                      <p:cNvPicPr/>
                      <p:nvPr/>
                    </p:nvPicPr>
                    <p:blipFill>
                      <a:blip r:embed="rId10"/>
                      <a:stretch>
                        <a:fillRect/>
                      </a:stretch>
                    </p:blipFill>
                    <p:spPr>
                      <a:xfrm>
                        <a:off x="3602689" y="3846667"/>
                        <a:ext cx="4105017" cy="537305"/>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3CA4CA9E-3DF5-3C49-8648-1FAAE98460E7}"/>
              </a:ext>
            </a:extLst>
          </p:cNvPr>
          <p:cNvGraphicFramePr>
            <a:graphicFrameLocks noChangeAspect="1"/>
          </p:cNvGraphicFramePr>
          <p:nvPr>
            <p:extLst>
              <p:ext uri="{D42A27DB-BD31-4B8C-83A1-F6EECF244321}">
                <p14:modId xmlns:p14="http://schemas.microsoft.com/office/powerpoint/2010/main" val="3506196811"/>
              </p:ext>
            </p:extLst>
          </p:nvPr>
        </p:nvGraphicFramePr>
        <p:xfrm>
          <a:off x="8087573" y="3751501"/>
          <a:ext cx="3427413" cy="630237"/>
        </p:xfrm>
        <a:graphic>
          <a:graphicData uri="http://schemas.openxmlformats.org/presentationml/2006/ole">
            <mc:AlternateContent xmlns:mc="http://schemas.openxmlformats.org/markup-compatibility/2006">
              <mc:Choice xmlns:v="urn:schemas-microsoft-com:vml" Requires="v">
                <p:oleObj name="Equation" r:id="rId11" imgW="3427413" imgH="629461" progId="Equation.DSMT4">
                  <p:embed/>
                </p:oleObj>
              </mc:Choice>
              <mc:Fallback>
                <p:oleObj name="Equation" r:id="rId11" imgW="3427413" imgH="629461" progId="Equation.DSMT4">
                  <p:embed/>
                  <p:pic>
                    <p:nvPicPr>
                      <p:cNvPr id="0" name=""/>
                      <p:cNvPicPr/>
                      <p:nvPr/>
                    </p:nvPicPr>
                    <p:blipFill>
                      <a:blip r:embed="rId12"/>
                      <a:stretch>
                        <a:fillRect/>
                      </a:stretch>
                    </p:blipFill>
                    <p:spPr>
                      <a:xfrm>
                        <a:off x="8087573" y="3751501"/>
                        <a:ext cx="3427413" cy="630237"/>
                      </a:xfrm>
                      <a:prstGeom prst="rect">
                        <a:avLst/>
                      </a:prstGeom>
                    </p:spPr>
                  </p:pic>
                </p:oleObj>
              </mc:Fallback>
            </mc:AlternateContent>
          </a:graphicData>
        </a:graphic>
      </p:graphicFrame>
      <p:sp>
        <p:nvSpPr>
          <p:cNvPr id="15" name="Google Shape;94;p13">
            <a:extLst>
              <a:ext uri="{FF2B5EF4-FFF2-40B4-BE49-F238E27FC236}">
                <a16:creationId xmlns:a16="http://schemas.microsoft.com/office/drawing/2014/main" id="{E0BD5472-5230-95F7-4128-50CFA85B1C00}"/>
              </a:ext>
            </a:extLst>
          </p:cNvPr>
          <p:cNvSpPr txBox="1"/>
          <p:nvPr/>
        </p:nvSpPr>
        <p:spPr>
          <a:xfrm>
            <a:off x="4906216" y="5263366"/>
            <a:ext cx="1458946" cy="430036"/>
          </a:xfrm>
          <a:prstGeom prst="rect">
            <a:avLst/>
          </a:prstGeom>
          <a:noFill/>
          <a:ln>
            <a:noFill/>
          </a:ln>
        </p:spPr>
        <p:txBody>
          <a:bodyPr spcFirstLastPara="1" wrap="square" lIns="91425" tIns="91425" rIns="91425" bIns="91425" anchor="t" anchorCtr="0">
            <a:noAutofit/>
          </a:bodyPr>
          <a:lstStyle/>
          <a:p>
            <a:pPr algn="just"/>
            <a:r>
              <a:rPr lang="en-US" dirty="0">
                <a:solidFill>
                  <a:srgbClr val="002060"/>
                </a:solidFill>
                <a:latin typeface="Lato" panose="020F0502020204030203" pitchFamily="34" charset="0"/>
                <a:ea typeface="Lato" panose="020F0502020204030203" pitchFamily="34" charset="0"/>
                <a:cs typeface="Lato" panose="020F0502020204030203" pitchFamily="34" charset="0"/>
              </a:rPr>
              <a:t>Total</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loss</a:t>
            </a:r>
            <a:endParaRPr lang="vi-VN" sz="160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97939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0" y="84759"/>
            <a:ext cx="9221365" cy="511193"/>
          </a:xfrm>
          <a:prstGeom prst="rect">
            <a:avLst/>
          </a:prstGeom>
        </p:spPr>
        <p:txBody>
          <a:bodyPr spcFirstLastPara="1" vert="horz" wrap="square" lIns="121900" tIns="121900" rIns="121900" bIns="121900" rtlCol="0" anchor="b" anchorCtr="0">
            <a:noAutofit/>
          </a:bodyPr>
          <a:lstStyle/>
          <a:p>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THAM SỐ ĐÁNH GIÁ MÔ HÌNH MAP-50, PRECISION, RECALL, F1-SCORE</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18</a:t>
            </a:fld>
            <a:endParaRPr/>
          </a:p>
        </p:txBody>
      </p:sp>
      <p:graphicFrame>
        <p:nvGraphicFramePr>
          <p:cNvPr id="3" name="Object 2">
            <a:extLst>
              <a:ext uri="{FF2B5EF4-FFF2-40B4-BE49-F238E27FC236}">
                <a16:creationId xmlns:a16="http://schemas.microsoft.com/office/drawing/2014/main" id="{D50E1241-7989-A67B-3B97-8829408895F8}"/>
              </a:ext>
            </a:extLst>
          </p:cNvPr>
          <p:cNvGraphicFramePr>
            <a:graphicFrameLocks noChangeAspect="1"/>
          </p:cNvGraphicFramePr>
          <p:nvPr>
            <p:extLst>
              <p:ext uri="{D42A27DB-BD31-4B8C-83A1-F6EECF244321}">
                <p14:modId xmlns:p14="http://schemas.microsoft.com/office/powerpoint/2010/main" val="3226082122"/>
              </p:ext>
            </p:extLst>
          </p:nvPr>
        </p:nvGraphicFramePr>
        <p:xfrm>
          <a:off x="300135" y="756525"/>
          <a:ext cx="1987420" cy="805881"/>
        </p:xfrm>
        <a:graphic>
          <a:graphicData uri="http://schemas.openxmlformats.org/presentationml/2006/ole">
            <mc:AlternateContent xmlns:mc="http://schemas.openxmlformats.org/markup-compatibility/2006">
              <mc:Choice xmlns:v="urn:schemas-microsoft-com:vml" Requires="v">
                <p:oleObj name="Equation" r:id="rId3" imgW="1504103" imgH="610354" progId="Equation.DSMT4">
                  <p:embed/>
                </p:oleObj>
              </mc:Choice>
              <mc:Fallback>
                <p:oleObj name="Equation" r:id="rId3" imgW="1504103" imgH="610354" progId="Equation.DSMT4">
                  <p:embed/>
                  <p:pic>
                    <p:nvPicPr>
                      <p:cNvPr id="0" name=""/>
                      <p:cNvPicPr/>
                      <p:nvPr/>
                    </p:nvPicPr>
                    <p:blipFill>
                      <a:blip r:embed="rId4"/>
                      <a:stretch>
                        <a:fillRect/>
                      </a:stretch>
                    </p:blipFill>
                    <p:spPr>
                      <a:xfrm>
                        <a:off x="300135" y="756525"/>
                        <a:ext cx="1987420" cy="805881"/>
                      </a:xfrm>
                      <a:prstGeom prst="rect">
                        <a:avLst/>
                      </a:prstGeom>
                    </p:spPr>
                  </p:pic>
                </p:oleObj>
              </mc:Fallback>
            </mc:AlternateContent>
          </a:graphicData>
        </a:graphic>
      </p:graphicFrame>
      <p:sp>
        <p:nvSpPr>
          <p:cNvPr id="4" name="Google Shape;124;p17">
            <a:extLst>
              <a:ext uri="{FF2B5EF4-FFF2-40B4-BE49-F238E27FC236}">
                <a16:creationId xmlns:a16="http://schemas.microsoft.com/office/drawing/2014/main" id="{962B4F01-8BA4-89ED-CE79-FE72FCF04ABA}"/>
              </a:ext>
            </a:extLst>
          </p:cNvPr>
          <p:cNvSpPr txBox="1">
            <a:spLocks/>
          </p:cNvSpPr>
          <p:nvPr/>
        </p:nvSpPr>
        <p:spPr>
          <a:xfrm>
            <a:off x="0" y="1749662"/>
            <a:ext cx="3368351" cy="1362241"/>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3200"/>
              <a:buNone/>
              <a:defRPr sz="44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pPr marL="285750" indent="-285750">
              <a:buSzPct val="100000"/>
              <a:buFont typeface="Wingdings" panose="05000000000000000000" pitchFamily="2" charset="2"/>
              <a:buChar char="q"/>
            </a:pP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AP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là</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tỉ</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lệ</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dự</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đoán</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chính</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xác</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đối</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với</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một</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lớp</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đối</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tượng</a:t>
            </a:r>
            <a:endPar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marL="285750" indent="-285750">
              <a:buSzPct val="100000"/>
              <a:buFont typeface="Wingdings" panose="05000000000000000000" pitchFamily="2" charset="2"/>
              <a:buChar char="q"/>
            </a:pPr>
            <a:endParaRPr lang="en-US" sz="16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marL="285750" indent="-285750">
              <a:buSzPct val="100000"/>
              <a:buFont typeface="Wingdings" panose="05000000000000000000" pitchFamily="2" charset="2"/>
              <a:buChar char="q"/>
            </a:pP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N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là</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tổng</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số</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lớp</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đối</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tượng</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được</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dự</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đoán</a:t>
            </a:r>
            <a:endParaRPr lang="en-US" sz="1600" b="1"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graphicFrame>
        <p:nvGraphicFramePr>
          <p:cNvPr id="8" name="Object 7">
            <a:extLst>
              <a:ext uri="{FF2B5EF4-FFF2-40B4-BE49-F238E27FC236}">
                <a16:creationId xmlns:a16="http://schemas.microsoft.com/office/drawing/2014/main" id="{939C2A55-60FD-FBC8-8AC8-6B1F9C891BA9}"/>
              </a:ext>
            </a:extLst>
          </p:cNvPr>
          <p:cNvGraphicFramePr>
            <a:graphicFrameLocks noChangeAspect="1"/>
          </p:cNvGraphicFramePr>
          <p:nvPr>
            <p:extLst>
              <p:ext uri="{D42A27DB-BD31-4B8C-83A1-F6EECF244321}">
                <p14:modId xmlns:p14="http://schemas.microsoft.com/office/powerpoint/2010/main" val="808020596"/>
              </p:ext>
            </p:extLst>
          </p:nvPr>
        </p:nvGraphicFramePr>
        <p:xfrm>
          <a:off x="4314501" y="703599"/>
          <a:ext cx="2733616" cy="805881"/>
        </p:xfrm>
        <a:graphic>
          <a:graphicData uri="http://schemas.openxmlformats.org/presentationml/2006/ole">
            <mc:AlternateContent xmlns:mc="http://schemas.openxmlformats.org/markup-compatibility/2006">
              <mc:Choice xmlns:v="urn:schemas-microsoft-com:vml" Requires="v">
                <p:oleObj name="Equation" r:id="rId5" imgW="1333440" imgH="393480" progId="Equation.DSMT4">
                  <p:embed/>
                </p:oleObj>
              </mc:Choice>
              <mc:Fallback>
                <p:oleObj name="Equation" r:id="rId5" imgW="1333440" imgH="393480" progId="Equation.DSMT4">
                  <p:embed/>
                  <p:pic>
                    <p:nvPicPr>
                      <p:cNvPr id="0" name=""/>
                      <p:cNvPicPr/>
                      <p:nvPr/>
                    </p:nvPicPr>
                    <p:blipFill>
                      <a:blip r:embed="rId6"/>
                      <a:stretch>
                        <a:fillRect/>
                      </a:stretch>
                    </p:blipFill>
                    <p:spPr>
                      <a:xfrm>
                        <a:off x="4314501" y="703599"/>
                        <a:ext cx="2733616" cy="805881"/>
                      </a:xfrm>
                      <a:prstGeom prst="rect">
                        <a:avLst/>
                      </a:prstGeom>
                    </p:spPr>
                  </p:pic>
                </p:oleObj>
              </mc:Fallback>
            </mc:AlternateContent>
          </a:graphicData>
        </a:graphic>
      </p:graphicFrame>
      <p:sp>
        <p:nvSpPr>
          <p:cNvPr id="9" name="Google Shape;124;p17">
            <a:extLst>
              <a:ext uri="{FF2B5EF4-FFF2-40B4-BE49-F238E27FC236}">
                <a16:creationId xmlns:a16="http://schemas.microsoft.com/office/drawing/2014/main" id="{C4CC0842-2910-2C60-A3C8-5568A8180AAE}"/>
              </a:ext>
            </a:extLst>
          </p:cNvPr>
          <p:cNvSpPr txBox="1">
            <a:spLocks/>
          </p:cNvSpPr>
          <p:nvPr/>
        </p:nvSpPr>
        <p:spPr>
          <a:xfrm>
            <a:off x="3368351" y="1757382"/>
            <a:ext cx="4096138" cy="1362241"/>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3200"/>
              <a:buNone/>
              <a:defRPr sz="44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pPr marL="285750" indent="-285750">
              <a:buSzPct val="100000"/>
              <a:buFont typeface="Wingdings" panose="05000000000000000000" pitchFamily="2" charset="2"/>
              <a:buChar char="q"/>
            </a:pP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TF (true positive)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là</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tổng</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số</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nhãn</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mà</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mô</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hình</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dự</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đoán</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đúng</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là</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tích</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cực</a:t>
            </a:r>
            <a:endPar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marL="285750" indent="-285750">
              <a:buSzPct val="100000"/>
              <a:buFont typeface="Wingdings" panose="05000000000000000000" pitchFamily="2" charset="2"/>
              <a:buChar char="q"/>
            </a:pPr>
            <a:endParaRPr lang="en-US" sz="16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marL="285750" indent="-285750">
              <a:buSzPct val="100000"/>
              <a:buFont typeface="Wingdings" panose="05000000000000000000" pitchFamily="2" charset="2"/>
              <a:buChar char="q"/>
            </a:pP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FP (false positive)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là</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tổng</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số</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nhãn</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mà</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mô</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hình</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dự</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đoán</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sai</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là</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tích</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cực</a:t>
            </a:r>
            <a:endParaRPr lang="en-US" sz="1600" b="1"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graphicFrame>
        <p:nvGraphicFramePr>
          <p:cNvPr id="12" name="Object 11">
            <a:extLst>
              <a:ext uri="{FF2B5EF4-FFF2-40B4-BE49-F238E27FC236}">
                <a16:creationId xmlns:a16="http://schemas.microsoft.com/office/drawing/2014/main" id="{74754DC2-1772-2E1B-D0E5-08DFF52FCB66}"/>
              </a:ext>
            </a:extLst>
          </p:cNvPr>
          <p:cNvGraphicFramePr>
            <a:graphicFrameLocks noChangeAspect="1"/>
          </p:cNvGraphicFramePr>
          <p:nvPr>
            <p:extLst>
              <p:ext uri="{D42A27DB-BD31-4B8C-83A1-F6EECF244321}">
                <p14:modId xmlns:p14="http://schemas.microsoft.com/office/powerpoint/2010/main" val="646176023"/>
              </p:ext>
            </p:extLst>
          </p:nvPr>
        </p:nvGraphicFramePr>
        <p:xfrm>
          <a:off x="8784383" y="801319"/>
          <a:ext cx="2141763" cy="716292"/>
        </p:xfrm>
        <a:graphic>
          <a:graphicData uri="http://schemas.openxmlformats.org/presentationml/2006/ole">
            <mc:AlternateContent xmlns:mc="http://schemas.openxmlformats.org/markup-compatibility/2006">
              <mc:Choice xmlns:v="urn:schemas-microsoft-com:vml" Requires="v">
                <p:oleObj name="Equation" r:id="rId7" imgW="1913594" imgH="639195" progId="Equation.DSMT4">
                  <p:embed/>
                </p:oleObj>
              </mc:Choice>
              <mc:Fallback>
                <p:oleObj name="Equation" r:id="rId7" imgW="1913594" imgH="639195" progId="Equation.DSMT4">
                  <p:embed/>
                  <p:pic>
                    <p:nvPicPr>
                      <p:cNvPr id="0" name=""/>
                      <p:cNvPicPr/>
                      <p:nvPr/>
                    </p:nvPicPr>
                    <p:blipFill>
                      <a:blip r:embed="rId8"/>
                      <a:stretch>
                        <a:fillRect/>
                      </a:stretch>
                    </p:blipFill>
                    <p:spPr>
                      <a:xfrm>
                        <a:off x="8784383" y="801319"/>
                        <a:ext cx="2141763" cy="716292"/>
                      </a:xfrm>
                      <a:prstGeom prst="rect">
                        <a:avLst/>
                      </a:prstGeom>
                    </p:spPr>
                  </p:pic>
                </p:oleObj>
              </mc:Fallback>
            </mc:AlternateContent>
          </a:graphicData>
        </a:graphic>
      </p:graphicFrame>
      <p:sp>
        <p:nvSpPr>
          <p:cNvPr id="13" name="Google Shape;124;p17">
            <a:extLst>
              <a:ext uri="{FF2B5EF4-FFF2-40B4-BE49-F238E27FC236}">
                <a16:creationId xmlns:a16="http://schemas.microsoft.com/office/drawing/2014/main" id="{D3DB0440-2DD7-018E-0B9D-1DC416E72F45}"/>
              </a:ext>
            </a:extLst>
          </p:cNvPr>
          <p:cNvSpPr txBox="1">
            <a:spLocks/>
          </p:cNvSpPr>
          <p:nvPr/>
        </p:nvSpPr>
        <p:spPr>
          <a:xfrm>
            <a:off x="7464489" y="1789351"/>
            <a:ext cx="4096138" cy="1362241"/>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3200"/>
              <a:buNone/>
              <a:defRPr sz="44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pPr marL="285750" indent="-285750">
              <a:buSzPct val="100000"/>
              <a:buFont typeface="Wingdings" panose="05000000000000000000" pitchFamily="2" charset="2"/>
              <a:buChar char="q"/>
            </a:pP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TP (true positive)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là</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số</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dự</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đoán</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nhãn</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đúng</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tích</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cực</a:t>
            </a:r>
            <a:endPar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marL="285750" indent="-285750">
              <a:buSzPct val="100000"/>
              <a:buFont typeface="Wingdings" panose="05000000000000000000" pitchFamily="2" charset="2"/>
              <a:buChar char="q"/>
            </a:pPr>
            <a:endParaRPr lang="en-US" sz="16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marL="285750" indent="-285750">
              <a:buSzPct val="100000"/>
              <a:buFont typeface="Wingdings" panose="05000000000000000000" pitchFamily="2" charset="2"/>
              <a:buChar char="q"/>
            </a:pP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FN (false negative)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là</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số</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dự</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đoán</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nhãn</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sai</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là</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tiêu</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cực</a:t>
            </a:r>
            <a:endParaRPr lang="en-US" sz="1600" b="1"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graphicFrame>
        <p:nvGraphicFramePr>
          <p:cNvPr id="17" name="Object 16">
            <a:extLst>
              <a:ext uri="{FF2B5EF4-FFF2-40B4-BE49-F238E27FC236}">
                <a16:creationId xmlns:a16="http://schemas.microsoft.com/office/drawing/2014/main" id="{3A94D2D5-0149-48AF-0822-6E6D20CDDFDC}"/>
              </a:ext>
            </a:extLst>
          </p:cNvPr>
          <p:cNvGraphicFramePr>
            <a:graphicFrameLocks noChangeAspect="1"/>
          </p:cNvGraphicFramePr>
          <p:nvPr>
            <p:extLst>
              <p:ext uri="{D42A27DB-BD31-4B8C-83A1-F6EECF244321}">
                <p14:modId xmlns:p14="http://schemas.microsoft.com/office/powerpoint/2010/main" val="2170804123"/>
              </p:ext>
            </p:extLst>
          </p:nvPr>
        </p:nvGraphicFramePr>
        <p:xfrm>
          <a:off x="443957" y="3719180"/>
          <a:ext cx="4314433" cy="770232"/>
        </p:xfrm>
        <a:graphic>
          <a:graphicData uri="http://schemas.openxmlformats.org/presentationml/2006/ole">
            <mc:AlternateContent xmlns:mc="http://schemas.openxmlformats.org/markup-compatibility/2006">
              <mc:Choice xmlns:v="urn:schemas-microsoft-com:vml" Requires="v">
                <p:oleObj name="Equation" r:id="rId9" imgW="3636836" imgH="648569" progId="Equation.DSMT4">
                  <p:embed/>
                </p:oleObj>
              </mc:Choice>
              <mc:Fallback>
                <p:oleObj name="Equation" r:id="rId9" imgW="3636836" imgH="648569" progId="Equation.DSMT4">
                  <p:embed/>
                  <p:pic>
                    <p:nvPicPr>
                      <p:cNvPr id="0" name=""/>
                      <p:cNvPicPr/>
                      <p:nvPr/>
                    </p:nvPicPr>
                    <p:blipFill>
                      <a:blip r:embed="rId10"/>
                      <a:stretch>
                        <a:fillRect/>
                      </a:stretch>
                    </p:blipFill>
                    <p:spPr>
                      <a:xfrm>
                        <a:off x="443957" y="3719180"/>
                        <a:ext cx="4314433" cy="770232"/>
                      </a:xfrm>
                      <a:prstGeom prst="rect">
                        <a:avLst/>
                      </a:prstGeom>
                    </p:spPr>
                  </p:pic>
                </p:oleObj>
              </mc:Fallback>
            </mc:AlternateContent>
          </a:graphicData>
        </a:graphic>
      </p:graphicFrame>
      <p:sp>
        <p:nvSpPr>
          <p:cNvPr id="18" name="Google Shape;124;p17">
            <a:extLst>
              <a:ext uri="{FF2B5EF4-FFF2-40B4-BE49-F238E27FC236}">
                <a16:creationId xmlns:a16="http://schemas.microsoft.com/office/drawing/2014/main" id="{C95E50BE-2872-A58A-F050-C57E28532183}"/>
              </a:ext>
            </a:extLst>
          </p:cNvPr>
          <p:cNvSpPr txBox="1">
            <a:spLocks/>
          </p:cNvSpPr>
          <p:nvPr/>
        </p:nvSpPr>
        <p:spPr>
          <a:xfrm>
            <a:off x="0" y="4774045"/>
            <a:ext cx="7048117" cy="1173607"/>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3200"/>
              <a:buNone/>
              <a:defRPr sz="44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pPr marL="285750" indent="-285750">
              <a:buSzPct val="100000"/>
              <a:buFont typeface="Wingdings" panose="05000000000000000000" pitchFamily="2" charset="2"/>
              <a:buChar char="q"/>
            </a:pP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F1-Socre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được</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lựa</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chọn</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khi</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mô</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hình</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cần</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cả</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hai</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Precision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và</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Recall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cao</a:t>
            </a:r>
            <a:endPar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marL="285750" indent="-285750">
              <a:buSzPct val="100000"/>
              <a:buFont typeface="Wingdings" panose="05000000000000000000" pitchFamily="2" charset="2"/>
              <a:buChar char="q"/>
            </a:pPr>
            <a:endParaRPr lang="en-US" sz="16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marL="285750" indent="-285750">
              <a:buSzPct val="100000"/>
              <a:buFont typeface="Wingdings" panose="05000000000000000000" pitchFamily="2" charset="2"/>
              <a:buChar char="q"/>
            </a:pP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F1-Score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sẽ</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giúp</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cân</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bằng</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giữa</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hai</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tham</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số</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Precision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và</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Recall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khi</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lựa</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chọn</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và</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đánh</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giá</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mô</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hình</a:t>
            </a:r>
            <a:endParaRPr lang="en-US" sz="1600" b="1"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pic>
        <p:nvPicPr>
          <p:cNvPr id="2050" name="Picture 2" descr="Accuracy, Precision, and Recall in Deep Learning | Paperspace Blog">
            <a:extLst>
              <a:ext uri="{FF2B5EF4-FFF2-40B4-BE49-F238E27FC236}">
                <a16:creationId xmlns:a16="http://schemas.microsoft.com/office/drawing/2014/main" id="{677EEAE0-FFCF-F376-0575-EECA5B878B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05187" y="3407010"/>
            <a:ext cx="4002246" cy="2927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481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71926" y="85966"/>
            <a:ext cx="2046123" cy="509457"/>
          </a:xfrm>
          <a:prstGeom prst="rect">
            <a:avLst/>
          </a:prstGeom>
        </p:spPr>
        <p:txBody>
          <a:bodyPr spcFirstLastPara="1" vert="horz" wrap="square" lIns="121900" tIns="121900" rIns="121900" bIns="121900" rtlCol="0" anchor="b" anchorCtr="0">
            <a:noAutofit/>
          </a:bodyPr>
          <a:lstStyle/>
          <a:p>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OPENCV DNN</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19</a:t>
            </a:fld>
            <a:endParaRPr/>
          </a:p>
        </p:txBody>
      </p:sp>
      <p:pic>
        <p:nvPicPr>
          <p:cNvPr id="8197" name="Picture 5" descr="Lối sống Yolo khiến người trẻ buông thả, dùng hàng fake | Báo Dân trí">
            <a:extLst>
              <a:ext uri="{FF2B5EF4-FFF2-40B4-BE49-F238E27FC236}">
                <a16:creationId xmlns:a16="http://schemas.microsoft.com/office/drawing/2014/main" id="{65309CDB-B9F7-2042-741D-ACE420689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00219"/>
            <a:ext cx="1166327" cy="68035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25;p17">
            <a:extLst>
              <a:ext uri="{FF2B5EF4-FFF2-40B4-BE49-F238E27FC236}">
                <a16:creationId xmlns:a16="http://schemas.microsoft.com/office/drawing/2014/main" id="{64C83CC0-47A8-3A7F-9962-079B82DCB9D6}"/>
              </a:ext>
            </a:extLst>
          </p:cNvPr>
          <p:cNvSpPr txBox="1">
            <a:spLocks noGrp="1"/>
          </p:cNvSpPr>
          <p:nvPr>
            <p:ph type="body" idx="1"/>
          </p:nvPr>
        </p:nvSpPr>
        <p:spPr>
          <a:xfrm>
            <a:off x="583163" y="595423"/>
            <a:ext cx="10118129" cy="1446244"/>
          </a:xfrm>
          <a:prstGeom prst="rect">
            <a:avLst/>
          </a:prstGeom>
        </p:spPr>
        <p:txBody>
          <a:bodyPr spcFirstLastPara="1" vert="horz" wrap="square" lIns="121900" tIns="121900" rIns="121900" bIns="121900" rtlCol="0" anchor="t" anchorCtr="0">
            <a:noAutofit/>
          </a:bodyPr>
          <a:lstStyle/>
          <a:p>
            <a:pPr algn="just">
              <a:lnSpc>
                <a:spcPct val="150000"/>
              </a:lnSpc>
              <a:spcBef>
                <a:spcPts val="0"/>
              </a:spcBef>
              <a:buClr>
                <a:srgbClr val="002060"/>
              </a:buClr>
              <a:buFont typeface="Wingdings" panose="05000000000000000000" pitchFamily="2" charset="2"/>
              <a:buChar char="q"/>
            </a:pP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OPENCV DNN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là</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thư</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viện</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hỗ</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trợ</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chuyên</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dụng</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cho</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các</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ứng</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dụng</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về</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xử</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lý</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ảnh</a:t>
            </a:r>
            <a:endPar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spcBef>
                <a:spcPts val="0"/>
              </a:spcBef>
              <a:buClr>
                <a:srgbClr val="002060"/>
              </a:buClr>
              <a:buFont typeface="Wingdings" panose="05000000000000000000" pitchFamily="2" charset="2"/>
              <a:buChar char="q"/>
            </a:pP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DNN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cho</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phép</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sử</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dụng</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nhân</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Cuda</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trên</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GPU</a:t>
            </a:r>
          </a:p>
          <a:p>
            <a:pPr algn="just">
              <a:lnSpc>
                <a:spcPct val="150000"/>
              </a:lnSpc>
              <a:spcBef>
                <a:spcPts val="0"/>
              </a:spcBef>
              <a:buClr>
                <a:srgbClr val="002060"/>
              </a:buClr>
              <a:buFont typeface="Wingdings" panose="05000000000000000000" pitchFamily="2" charset="2"/>
              <a:buChar char="q"/>
            </a:pP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Tương</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thích</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với</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nhiều</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loại</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phần</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cứng</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khác</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nhau</a:t>
            </a:r>
            <a:endPar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3093D0CF-BC3F-DA41-7DD4-32DA072F9F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7034" y="2052736"/>
            <a:ext cx="5338590" cy="3636690"/>
          </a:xfrm>
          <a:prstGeom prst="rect">
            <a:avLst/>
          </a:prstGeom>
        </p:spPr>
      </p:pic>
      <p:pic>
        <p:nvPicPr>
          <p:cNvPr id="10242" name="Picture 2" descr="Introduction To Computer Vision Using OpenCV (Article) - Edge AI and Vision  Alliance">
            <a:extLst>
              <a:ext uri="{FF2B5EF4-FFF2-40B4-BE49-F238E27FC236}">
                <a16:creationId xmlns:a16="http://schemas.microsoft.com/office/drawing/2014/main" id="{D488FEE3-64D2-BE87-254E-ABB77CB7B8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987" y="2334902"/>
            <a:ext cx="4991527" cy="3754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111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8" name="Google Shape;258;p29"/>
          <p:cNvSpPr txBox="1">
            <a:spLocks noGrp="1"/>
          </p:cNvSpPr>
          <p:nvPr>
            <p:ph type="body" idx="1"/>
          </p:nvPr>
        </p:nvSpPr>
        <p:spPr>
          <a:xfrm>
            <a:off x="835316" y="1170188"/>
            <a:ext cx="3219585" cy="585898"/>
          </a:xfrm>
          <a:prstGeom prst="rect">
            <a:avLst/>
          </a:prstGeom>
        </p:spPr>
        <p:txBody>
          <a:bodyPr spcFirstLastPara="1" vert="horz" wrap="square" lIns="121900" tIns="121900" rIns="121900" bIns="121900" rtlCol="0" anchor="t" anchorCtr="0">
            <a:noAutofit/>
          </a:bodyPr>
          <a:lstStyle/>
          <a:p>
            <a:pPr marL="0" indent="0">
              <a:buNone/>
            </a:pPr>
            <a:r>
              <a:rPr lang="en-US" sz="2000" b="1" dirty="0">
                <a:solidFill>
                  <a:srgbClr val="002060"/>
                </a:solidFill>
                <a:latin typeface="Lato" panose="020F0502020204030203" pitchFamily="34" charset="0"/>
                <a:ea typeface="Lato" panose="020F0502020204030203" pitchFamily="34" charset="0"/>
                <a:cs typeface="Lato" panose="020F0502020204030203" pitchFamily="34" charset="0"/>
              </a:rPr>
              <a:t>1. TỔNG QUAN ĐỀ TÀI</a:t>
            </a:r>
          </a:p>
        </p:txBody>
      </p:sp>
      <p:grpSp>
        <p:nvGrpSpPr>
          <p:cNvPr id="277" name="Google Shape;277;p29"/>
          <p:cNvGrpSpPr/>
          <p:nvPr/>
        </p:nvGrpSpPr>
        <p:grpSpPr>
          <a:xfrm>
            <a:off x="416751" y="3647589"/>
            <a:ext cx="384420" cy="324660"/>
            <a:chOff x="5975075" y="2327500"/>
            <a:chExt cx="420100" cy="388350"/>
          </a:xfrm>
        </p:grpSpPr>
        <p:sp>
          <p:nvSpPr>
            <p:cNvPr id="278" name="Google Shape;278;p2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79" name="Google Shape;279;p2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nvGrpSpPr>
          <p:cNvPr id="280" name="Google Shape;280;p29"/>
          <p:cNvGrpSpPr/>
          <p:nvPr/>
        </p:nvGrpSpPr>
        <p:grpSpPr>
          <a:xfrm>
            <a:off x="5024559" y="3577029"/>
            <a:ext cx="468240" cy="316489"/>
            <a:chOff x="5255200" y="3006475"/>
            <a:chExt cx="511700" cy="378575"/>
          </a:xfrm>
        </p:grpSpPr>
        <p:sp>
          <p:nvSpPr>
            <p:cNvPr id="281" name="Google Shape;281;p29"/>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82" name="Google Shape;282;p29"/>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nvGrpSpPr>
          <p:cNvPr id="6" name="Google Shape;1060;p48">
            <a:extLst>
              <a:ext uri="{FF2B5EF4-FFF2-40B4-BE49-F238E27FC236}">
                <a16:creationId xmlns:a16="http://schemas.microsoft.com/office/drawing/2014/main" id="{99340B6F-B79D-87F6-7109-18ED00BA441A}"/>
              </a:ext>
            </a:extLst>
          </p:cNvPr>
          <p:cNvGrpSpPr/>
          <p:nvPr/>
        </p:nvGrpSpPr>
        <p:grpSpPr>
          <a:xfrm>
            <a:off x="276372" y="1144443"/>
            <a:ext cx="460705" cy="491455"/>
            <a:chOff x="8770051" y="937343"/>
            <a:chExt cx="744273" cy="793950"/>
          </a:xfrm>
        </p:grpSpPr>
        <p:sp>
          <p:nvSpPr>
            <p:cNvPr id="7" name="Google Shape;1061;p48">
              <a:extLst>
                <a:ext uri="{FF2B5EF4-FFF2-40B4-BE49-F238E27FC236}">
                  <a16:creationId xmlns:a16="http://schemas.microsoft.com/office/drawing/2014/main" id="{6B03C039-AF09-56C9-ACC3-E12B223EF488}"/>
                </a:ext>
              </a:extLst>
            </p:cNvPr>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1062;p48">
              <a:extLst>
                <a:ext uri="{FF2B5EF4-FFF2-40B4-BE49-F238E27FC236}">
                  <a16:creationId xmlns:a16="http://schemas.microsoft.com/office/drawing/2014/main" id="{4DBDC792-688D-7445-F41F-AF82944FED10}"/>
                </a:ext>
              </a:extLst>
            </p:cNvPr>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1063;p48">
              <a:extLst>
                <a:ext uri="{FF2B5EF4-FFF2-40B4-BE49-F238E27FC236}">
                  <a16:creationId xmlns:a16="http://schemas.microsoft.com/office/drawing/2014/main" id="{C22E9FFB-3720-46D8-D5FF-467661C3CB27}"/>
                </a:ext>
              </a:extLst>
            </p:cNvPr>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1064;p48">
              <a:extLst>
                <a:ext uri="{FF2B5EF4-FFF2-40B4-BE49-F238E27FC236}">
                  <a16:creationId xmlns:a16="http://schemas.microsoft.com/office/drawing/2014/main" id="{638EE7B0-A4C3-45CF-3CCF-B29C91D731F0}"/>
                </a:ext>
              </a:extLst>
            </p:cNvPr>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1065;p48">
              <a:extLst>
                <a:ext uri="{FF2B5EF4-FFF2-40B4-BE49-F238E27FC236}">
                  <a16:creationId xmlns:a16="http://schemas.microsoft.com/office/drawing/2014/main" id="{8970750A-A791-52AB-4039-B5C2405FAD25}"/>
                </a:ext>
              </a:extLst>
            </p:cNvPr>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 name="Google Shape;1066;p48">
              <a:extLst>
                <a:ext uri="{FF2B5EF4-FFF2-40B4-BE49-F238E27FC236}">
                  <a16:creationId xmlns:a16="http://schemas.microsoft.com/office/drawing/2014/main" id="{FD604D41-7288-22CC-3605-08741E7D41DA}"/>
                </a:ext>
              </a:extLst>
            </p:cNvPr>
            <p:cNvGrpSpPr/>
            <p:nvPr/>
          </p:nvGrpSpPr>
          <p:grpSpPr>
            <a:xfrm>
              <a:off x="8770051" y="937343"/>
              <a:ext cx="744273" cy="793950"/>
              <a:chOff x="6565437" y="1588001"/>
              <a:chExt cx="744273" cy="793950"/>
            </a:xfrm>
          </p:grpSpPr>
          <p:sp>
            <p:nvSpPr>
              <p:cNvPr id="13" name="Google Shape;1067;p48">
                <a:extLst>
                  <a:ext uri="{FF2B5EF4-FFF2-40B4-BE49-F238E27FC236}">
                    <a16:creationId xmlns:a16="http://schemas.microsoft.com/office/drawing/2014/main" id="{D53880AF-5CA2-E4B6-A2F8-148F3E21A482}"/>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068;p48">
                <a:extLst>
                  <a:ext uri="{FF2B5EF4-FFF2-40B4-BE49-F238E27FC236}">
                    <a16:creationId xmlns:a16="http://schemas.microsoft.com/office/drawing/2014/main" id="{9C8875AB-22EF-31D9-AC08-E8CE302191FE}"/>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069;p48">
                <a:extLst>
                  <a:ext uri="{FF2B5EF4-FFF2-40B4-BE49-F238E27FC236}">
                    <a16:creationId xmlns:a16="http://schemas.microsoft.com/office/drawing/2014/main" id="{3179A6EE-FDB4-1935-3C98-69D67B8096BE}"/>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070;p48">
                <a:extLst>
                  <a:ext uri="{FF2B5EF4-FFF2-40B4-BE49-F238E27FC236}">
                    <a16:creationId xmlns:a16="http://schemas.microsoft.com/office/drawing/2014/main" id="{A4DD645E-968E-619B-5212-3E41349D0EC5}"/>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071;p48">
                <a:extLst>
                  <a:ext uri="{FF2B5EF4-FFF2-40B4-BE49-F238E27FC236}">
                    <a16:creationId xmlns:a16="http://schemas.microsoft.com/office/drawing/2014/main" id="{A23BA8C7-70D9-5C24-D2E8-F5234F7F4E6B}"/>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072;p48">
                <a:extLst>
                  <a:ext uri="{FF2B5EF4-FFF2-40B4-BE49-F238E27FC236}">
                    <a16:creationId xmlns:a16="http://schemas.microsoft.com/office/drawing/2014/main" id="{FD49FE29-C258-5BCB-407C-7BCF0451C21B}"/>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073;p48">
                <a:extLst>
                  <a:ext uri="{FF2B5EF4-FFF2-40B4-BE49-F238E27FC236}">
                    <a16:creationId xmlns:a16="http://schemas.microsoft.com/office/drawing/2014/main" id="{BB1C5536-1F6D-E346-5357-8EA94669B575}"/>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074;p48">
                <a:extLst>
                  <a:ext uri="{FF2B5EF4-FFF2-40B4-BE49-F238E27FC236}">
                    <a16:creationId xmlns:a16="http://schemas.microsoft.com/office/drawing/2014/main" id="{10D33169-852C-68EA-996C-1674D4B02DF9}"/>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075;p48">
                <a:extLst>
                  <a:ext uri="{FF2B5EF4-FFF2-40B4-BE49-F238E27FC236}">
                    <a16:creationId xmlns:a16="http://schemas.microsoft.com/office/drawing/2014/main" id="{A4AAA640-134D-4828-5BF0-6F8A403BD919}"/>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076;p48">
                <a:extLst>
                  <a:ext uri="{FF2B5EF4-FFF2-40B4-BE49-F238E27FC236}">
                    <a16:creationId xmlns:a16="http://schemas.microsoft.com/office/drawing/2014/main" id="{580AF822-635A-F00E-FF91-10B2525C170E}"/>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300" name="Google Shape;258;p29">
            <a:extLst>
              <a:ext uri="{FF2B5EF4-FFF2-40B4-BE49-F238E27FC236}">
                <a16:creationId xmlns:a16="http://schemas.microsoft.com/office/drawing/2014/main" id="{84928CC4-B7B8-A8FA-4B86-9ABE58EB7071}"/>
              </a:ext>
            </a:extLst>
          </p:cNvPr>
          <p:cNvSpPr txBox="1">
            <a:spLocks/>
          </p:cNvSpPr>
          <p:nvPr/>
        </p:nvSpPr>
        <p:spPr>
          <a:xfrm>
            <a:off x="835316" y="2107729"/>
            <a:ext cx="3327585" cy="585898"/>
          </a:xfrm>
          <a:prstGeom prst="rect">
            <a:avLst/>
          </a:prstGeom>
        </p:spPr>
        <p:txBody>
          <a:bodyPr spcFirstLastPara="1" vert="horz" wrap="square" lIns="121900" tIns="121900" rIns="121900" bIns="121900" rtlCol="0" anchor="t" anchorCtr="0">
            <a:noAutofit/>
          </a:bodyPr>
          <a:lstStyle>
            <a:lvl1pPr marL="609585" lvl="0" indent="-423323" algn="l" defTabSz="914400" rtl="0" eaLnBrk="1" latinLnBrk="0" hangingPunct="1">
              <a:lnSpc>
                <a:spcPct val="90000"/>
              </a:lnSpc>
              <a:spcBef>
                <a:spcPts val="800"/>
              </a:spcBef>
              <a:spcAft>
                <a:spcPts val="0"/>
              </a:spcAft>
              <a:buSzPts val="1400"/>
              <a:buFont typeface="Arial" panose="020B0604020202020204" pitchFamily="34" charset="0"/>
              <a:buChar char="▷"/>
              <a:defRPr sz="1867"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2060"/>
                </a:solidFill>
                <a:latin typeface="Lato" panose="020F0502020204030203" pitchFamily="34" charset="0"/>
                <a:ea typeface="Lato" panose="020F0502020204030203" pitchFamily="34" charset="0"/>
                <a:cs typeface="Lato" panose="020F0502020204030203" pitchFamily="34" charset="0"/>
              </a:rPr>
              <a:t>2. CƠ SỞ LÝ THUYẾT</a:t>
            </a:r>
          </a:p>
        </p:txBody>
      </p:sp>
      <p:grpSp>
        <p:nvGrpSpPr>
          <p:cNvPr id="302" name="Google Shape;1060;p48">
            <a:extLst>
              <a:ext uri="{FF2B5EF4-FFF2-40B4-BE49-F238E27FC236}">
                <a16:creationId xmlns:a16="http://schemas.microsoft.com/office/drawing/2014/main" id="{61BF76B1-A324-DC9E-0B2F-9E65BB91EB52}"/>
              </a:ext>
            </a:extLst>
          </p:cNvPr>
          <p:cNvGrpSpPr/>
          <p:nvPr/>
        </p:nvGrpSpPr>
        <p:grpSpPr>
          <a:xfrm>
            <a:off x="276372" y="2081984"/>
            <a:ext cx="460705" cy="491455"/>
            <a:chOff x="8770051" y="937343"/>
            <a:chExt cx="744273" cy="793950"/>
          </a:xfrm>
        </p:grpSpPr>
        <p:sp>
          <p:nvSpPr>
            <p:cNvPr id="303" name="Google Shape;1061;p48">
              <a:extLst>
                <a:ext uri="{FF2B5EF4-FFF2-40B4-BE49-F238E27FC236}">
                  <a16:creationId xmlns:a16="http://schemas.microsoft.com/office/drawing/2014/main" id="{953FF640-BCE2-D003-A9DE-77EC2ADC6055}"/>
                </a:ext>
              </a:extLst>
            </p:cNvPr>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4" name="Google Shape;1062;p48">
              <a:extLst>
                <a:ext uri="{FF2B5EF4-FFF2-40B4-BE49-F238E27FC236}">
                  <a16:creationId xmlns:a16="http://schemas.microsoft.com/office/drawing/2014/main" id="{0FC99058-65F5-A7D1-3A7F-FE9F212691B2}"/>
                </a:ext>
              </a:extLst>
            </p:cNvPr>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5" name="Google Shape;1063;p48">
              <a:extLst>
                <a:ext uri="{FF2B5EF4-FFF2-40B4-BE49-F238E27FC236}">
                  <a16:creationId xmlns:a16="http://schemas.microsoft.com/office/drawing/2014/main" id="{CFCB9419-4900-FDAA-4E09-7E05EAE3CA2E}"/>
                </a:ext>
              </a:extLst>
            </p:cNvPr>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6" name="Google Shape;1064;p48">
              <a:extLst>
                <a:ext uri="{FF2B5EF4-FFF2-40B4-BE49-F238E27FC236}">
                  <a16:creationId xmlns:a16="http://schemas.microsoft.com/office/drawing/2014/main" id="{8D43272E-6112-3018-E8DF-58FFF71A2E76}"/>
                </a:ext>
              </a:extLst>
            </p:cNvPr>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7" name="Google Shape;1065;p48">
              <a:extLst>
                <a:ext uri="{FF2B5EF4-FFF2-40B4-BE49-F238E27FC236}">
                  <a16:creationId xmlns:a16="http://schemas.microsoft.com/office/drawing/2014/main" id="{B4ADA43A-FD1C-676F-5424-56BEE11BE696}"/>
                </a:ext>
              </a:extLst>
            </p:cNvPr>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08" name="Google Shape;1066;p48">
              <a:extLst>
                <a:ext uri="{FF2B5EF4-FFF2-40B4-BE49-F238E27FC236}">
                  <a16:creationId xmlns:a16="http://schemas.microsoft.com/office/drawing/2014/main" id="{61E77AF2-8806-3B68-DF0B-8AF4916B7AFD}"/>
                </a:ext>
              </a:extLst>
            </p:cNvPr>
            <p:cNvGrpSpPr/>
            <p:nvPr/>
          </p:nvGrpSpPr>
          <p:grpSpPr>
            <a:xfrm>
              <a:off x="8770051" y="937343"/>
              <a:ext cx="744273" cy="793950"/>
              <a:chOff x="6565437" y="1588001"/>
              <a:chExt cx="744273" cy="793950"/>
            </a:xfrm>
          </p:grpSpPr>
          <p:sp>
            <p:nvSpPr>
              <p:cNvPr id="309" name="Google Shape;1067;p48">
                <a:extLst>
                  <a:ext uri="{FF2B5EF4-FFF2-40B4-BE49-F238E27FC236}">
                    <a16:creationId xmlns:a16="http://schemas.microsoft.com/office/drawing/2014/main" id="{C047E818-52F3-7662-5C65-47D92FA99584}"/>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0" name="Google Shape;1068;p48">
                <a:extLst>
                  <a:ext uri="{FF2B5EF4-FFF2-40B4-BE49-F238E27FC236}">
                    <a16:creationId xmlns:a16="http://schemas.microsoft.com/office/drawing/2014/main" id="{4B4C2E8A-123D-8261-6E9F-F6A5FB851D33}"/>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1" name="Google Shape;1069;p48">
                <a:extLst>
                  <a:ext uri="{FF2B5EF4-FFF2-40B4-BE49-F238E27FC236}">
                    <a16:creationId xmlns:a16="http://schemas.microsoft.com/office/drawing/2014/main" id="{E7B64041-50E1-7E2F-A753-EDDDF302744D}"/>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2" name="Google Shape;1070;p48">
                <a:extLst>
                  <a:ext uri="{FF2B5EF4-FFF2-40B4-BE49-F238E27FC236}">
                    <a16:creationId xmlns:a16="http://schemas.microsoft.com/office/drawing/2014/main" id="{0CEF09B7-8330-5493-743C-6FBFE91B7E92}"/>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3" name="Google Shape;1071;p48">
                <a:extLst>
                  <a:ext uri="{FF2B5EF4-FFF2-40B4-BE49-F238E27FC236}">
                    <a16:creationId xmlns:a16="http://schemas.microsoft.com/office/drawing/2014/main" id="{815144FC-5313-681D-32A4-ABD0B2358B90}"/>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4" name="Google Shape;1072;p48">
                <a:extLst>
                  <a:ext uri="{FF2B5EF4-FFF2-40B4-BE49-F238E27FC236}">
                    <a16:creationId xmlns:a16="http://schemas.microsoft.com/office/drawing/2014/main" id="{F3D7AE5A-0438-3BD1-66DE-E664DC661B27}"/>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5" name="Google Shape;1073;p48">
                <a:extLst>
                  <a:ext uri="{FF2B5EF4-FFF2-40B4-BE49-F238E27FC236}">
                    <a16:creationId xmlns:a16="http://schemas.microsoft.com/office/drawing/2014/main" id="{1E64C532-A319-2E6E-1808-944B2D2138D5}"/>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6" name="Google Shape;1074;p48">
                <a:extLst>
                  <a:ext uri="{FF2B5EF4-FFF2-40B4-BE49-F238E27FC236}">
                    <a16:creationId xmlns:a16="http://schemas.microsoft.com/office/drawing/2014/main" id="{EC7F9118-B212-F505-F524-C325E34B8766}"/>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7" name="Google Shape;1075;p48">
                <a:extLst>
                  <a:ext uri="{FF2B5EF4-FFF2-40B4-BE49-F238E27FC236}">
                    <a16:creationId xmlns:a16="http://schemas.microsoft.com/office/drawing/2014/main" id="{CE0ACBA7-4A88-31D3-6DB9-33EB1E179ED6}"/>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8" name="Google Shape;1076;p48">
                <a:extLst>
                  <a:ext uri="{FF2B5EF4-FFF2-40B4-BE49-F238E27FC236}">
                    <a16:creationId xmlns:a16="http://schemas.microsoft.com/office/drawing/2014/main" id="{C7A35B0B-607E-3461-2180-9A41504B020B}"/>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319" name="Google Shape;258;p29">
            <a:extLst>
              <a:ext uri="{FF2B5EF4-FFF2-40B4-BE49-F238E27FC236}">
                <a16:creationId xmlns:a16="http://schemas.microsoft.com/office/drawing/2014/main" id="{03B18316-8BB0-DAF1-C4C8-713A86D76A23}"/>
              </a:ext>
            </a:extLst>
          </p:cNvPr>
          <p:cNvSpPr txBox="1">
            <a:spLocks/>
          </p:cNvSpPr>
          <p:nvPr/>
        </p:nvSpPr>
        <p:spPr>
          <a:xfrm>
            <a:off x="835317" y="3057757"/>
            <a:ext cx="3454354" cy="585898"/>
          </a:xfrm>
          <a:prstGeom prst="rect">
            <a:avLst/>
          </a:prstGeom>
        </p:spPr>
        <p:txBody>
          <a:bodyPr spcFirstLastPara="1" vert="horz" wrap="square" lIns="121900" tIns="121900" rIns="121900" bIns="121900" rtlCol="0" anchor="t" anchorCtr="0">
            <a:noAutofit/>
          </a:bodyPr>
          <a:lstStyle>
            <a:lvl1pPr marL="609585" lvl="0" indent="-423323" algn="l" defTabSz="914400" rtl="0" eaLnBrk="1" latinLnBrk="0" hangingPunct="1">
              <a:lnSpc>
                <a:spcPct val="90000"/>
              </a:lnSpc>
              <a:spcBef>
                <a:spcPts val="800"/>
              </a:spcBef>
              <a:spcAft>
                <a:spcPts val="0"/>
              </a:spcAft>
              <a:buSzPts val="1400"/>
              <a:buFont typeface="Arial" panose="020B0604020202020204" pitchFamily="34" charset="0"/>
              <a:buChar char="▷"/>
              <a:defRPr sz="1867"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2060"/>
                </a:solidFill>
                <a:latin typeface="Lato" panose="020F0502020204030203" pitchFamily="34" charset="0"/>
                <a:ea typeface="Lato" panose="020F0502020204030203" pitchFamily="34" charset="0"/>
                <a:cs typeface="Lato" panose="020F0502020204030203" pitchFamily="34" charset="0"/>
              </a:rPr>
              <a:t>3. MÔ HÌNH HỆ THỐNG</a:t>
            </a:r>
          </a:p>
        </p:txBody>
      </p:sp>
      <p:grpSp>
        <p:nvGrpSpPr>
          <p:cNvPr id="321" name="Google Shape;1060;p48">
            <a:extLst>
              <a:ext uri="{FF2B5EF4-FFF2-40B4-BE49-F238E27FC236}">
                <a16:creationId xmlns:a16="http://schemas.microsoft.com/office/drawing/2014/main" id="{8D148E7C-0E00-4855-BCFE-8335B42B95EE}"/>
              </a:ext>
            </a:extLst>
          </p:cNvPr>
          <p:cNvGrpSpPr/>
          <p:nvPr/>
        </p:nvGrpSpPr>
        <p:grpSpPr>
          <a:xfrm>
            <a:off x="276372" y="3032012"/>
            <a:ext cx="460705" cy="491455"/>
            <a:chOff x="8770051" y="937343"/>
            <a:chExt cx="744273" cy="793950"/>
          </a:xfrm>
        </p:grpSpPr>
        <p:sp>
          <p:nvSpPr>
            <p:cNvPr id="322" name="Google Shape;1061;p48">
              <a:extLst>
                <a:ext uri="{FF2B5EF4-FFF2-40B4-BE49-F238E27FC236}">
                  <a16:creationId xmlns:a16="http://schemas.microsoft.com/office/drawing/2014/main" id="{21C2D9C1-7B9C-46CA-15B2-539D0F95BEA4}"/>
                </a:ext>
              </a:extLst>
            </p:cNvPr>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3" name="Google Shape;1062;p48">
              <a:extLst>
                <a:ext uri="{FF2B5EF4-FFF2-40B4-BE49-F238E27FC236}">
                  <a16:creationId xmlns:a16="http://schemas.microsoft.com/office/drawing/2014/main" id="{C03F0A3E-FED0-E0D6-82E2-73E7C66BF046}"/>
                </a:ext>
              </a:extLst>
            </p:cNvPr>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4" name="Google Shape;1063;p48">
              <a:extLst>
                <a:ext uri="{FF2B5EF4-FFF2-40B4-BE49-F238E27FC236}">
                  <a16:creationId xmlns:a16="http://schemas.microsoft.com/office/drawing/2014/main" id="{F29524DD-3626-A1F6-FF27-9CCC1ADE0C7C}"/>
                </a:ext>
              </a:extLst>
            </p:cNvPr>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5" name="Google Shape;1064;p48">
              <a:extLst>
                <a:ext uri="{FF2B5EF4-FFF2-40B4-BE49-F238E27FC236}">
                  <a16:creationId xmlns:a16="http://schemas.microsoft.com/office/drawing/2014/main" id="{E9196009-471F-33A6-6EAD-5F7E1FC9E3C3}"/>
                </a:ext>
              </a:extLst>
            </p:cNvPr>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6" name="Google Shape;1065;p48">
              <a:extLst>
                <a:ext uri="{FF2B5EF4-FFF2-40B4-BE49-F238E27FC236}">
                  <a16:creationId xmlns:a16="http://schemas.microsoft.com/office/drawing/2014/main" id="{1642E62D-8D9E-699B-3F4A-12DF53F2DC9D}"/>
                </a:ext>
              </a:extLst>
            </p:cNvPr>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27" name="Google Shape;1066;p48">
              <a:extLst>
                <a:ext uri="{FF2B5EF4-FFF2-40B4-BE49-F238E27FC236}">
                  <a16:creationId xmlns:a16="http://schemas.microsoft.com/office/drawing/2014/main" id="{64497255-1B8C-15AC-DFA4-EA431D67BA6E}"/>
                </a:ext>
              </a:extLst>
            </p:cNvPr>
            <p:cNvGrpSpPr/>
            <p:nvPr/>
          </p:nvGrpSpPr>
          <p:grpSpPr>
            <a:xfrm>
              <a:off x="8770051" y="937343"/>
              <a:ext cx="744273" cy="793950"/>
              <a:chOff x="6565437" y="1588001"/>
              <a:chExt cx="744273" cy="793950"/>
            </a:xfrm>
          </p:grpSpPr>
          <p:sp>
            <p:nvSpPr>
              <p:cNvPr id="328" name="Google Shape;1067;p48">
                <a:extLst>
                  <a:ext uri="{FF2B5EF4-FFF2-40B4-BE49-F238E27FC236}">
                    <a16:creationId xmlns:a16="http://schemas.microsoft.com/office/drawing/2014/main" id="{EB9905C1-F2DC-AB39-2ABA-9C39ADF06CAC}"/>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29" name="Google Shape;1068;p48">
                <a:extLst>
                  <a:ext uri="{FF2B5EF4-FFF2-40B4-BE49-F238E27FC236}">
                    <a16:creationId xmlns:a16="http://schemas.microsoft.com/office/drawing/2014/main" id="{916ADCCF-25C3-A7DC-9AC8-8ED3BF2A3384}"/>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30" name="Google Shape;1069;p48">
                <a:extLst>
                  <a:ext uri="{FF2B5EF4-FFF2-40B4-BE49-F238E27FC236}">
                    <a16:creationId xmlns:a16="http://schemas.microsoft.com/office/drawing/2014/main" id="{A06FF80A-0941-385A-3717-CB7ACBE3951B}"/>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31" name="Google Shape;1070;p48">
                <a:extLst>
                  <a:ext uri="{FF2B5EF4-FFF2-40B4-BE49-F238E27FC236}">
                    <a16:creationId xmlns:a16="http://schemas.microsoft.com/office/drawing/2014/main" id="{C6C83516-658A-7A05-5E35-0EB2ADD4F015}"/>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32" name="Google Shape;1071;p48">
                <a:extLst>
                  <a:ext uri="{FF2B5EF4-FFF2-40B4-BE49-F238E27FC236}">
                    <a16:creationId xmlns:a16="http://schemas.microsoft.com/office/drawing/2014/main" id="{D83B1AF2-BBAC-5779-6AA4-01C4BA5CD770}"/>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33" name="Google Shape;1072;p48">
                <a:extLst>
                  <a:ext uri="{FF2B5EF4-FFF2-40B4-BE49-F238E27FC236}">
                    <a16:creationId xmlns:a16="http://schemas.microsoft.com/office/drawing/2014/main" id="{E487A94B-A9B9-AE54-3EEE-34E02EDDB34F}"/>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34" name="Google Shape;1073;p48">
                <a:extLst>
                  <a:ext uri="{FF2B5EF4-FFF2-40B4-BE49-F238E27FC236}">
                    <a16:creationId xmlns:a16="http://schemas.microsoft.com/office/drawing/2014/main" id="{E71AAC74-E2AA-35A7-577A-EC536E69BF3C}"/>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35" name="Google Shape;1074;p48">
                <a:extLst>
                  <a:ext uri="{FF2B5EF4-FFF2-40B4-BE49-F238E27FC236}">
                    <a16:creationId xmlns:a16="http://schemas.microsoft.com/office/drawing/2014/main" id="{71EF3FC9-48C1-1866-C965-AA90500CD17C}"/>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36" name="Google Shape;1075;p48">
                <a:extLst>
                  <a:ext uri="{FF2B5EF4-FFF2-40B4-BE49-F238E27FC236}">
                    <a16:creationId xmlns:a16="http://schemas.microsoft.com/office/drawing/2014/main" id="{C7D2D5FA-A845-7E97-A5FA-9EFF765E3760}"/>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37" name="Google Shape;1076;p48">
                <a:extLst>
                  <a:ext uri="{FF2B5EF4-FFF2-40B4-BE49-F238E27FC236}">
                    <a16:creationId xmlns:a16="http://schemas.microsoft.com/office/drawing/2014/main" id="{50209307-F3CB-E33D-DDD5-ECF028390A53}"/>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338" name="Google Shape;258;p29">
            <a:extLst>
              <a:ext uri="{FF2B5EF4-FFF2-40B4-BE49-F238E27FC236}">
                <a16:creationId xmlns:a16="http://schemas.microsoft.com/office/drawing/2014/main" id="{C4DF567F-86DE-95E6-1F9E-0DF109F83AAD}"/>
              </a:ext>
            </a:extLst>
          </p:cNvPr>
          <p:cNvSpPr txBox="1">
            <a:spLocks/>
          </p:cNvSpPr>
          <p:nvPr/>
        </p:nvSpPr>
        <p:spPr>
          <a:xfrm>
            <a:off x="835317" y="3995298"/>
            <a:ext cx="3376556" cy="585898"/>
          </a:xfrm>
          <a:prstGeom prst="rect">
            <a:avLst/>
          </a:prstGeom>
        </p:spPr>
        <p:txBody>
          <a:bodyPr spcFirstLastPara="1" vert="horz" wrap="square" lIns="121900" tIns="121900" rIns="121900" bIns="121900" rtlCol="0" anchor="t" anchorCtr="0">
            <a:noAutofit/>
          </a:bodyPr>
          <a:lstStyle>
            <a:lvl1pPr marL="609585" lvl="0" indent="-423323" algn="l" defTabSz="914400" rtl="0" eaLnBrk="1" latinLnBrk="0" hangingPunct="1">
              <a:lnSpc>
                <a:spcPct val="90000"/>
              </a:lnSpc>
              <a:spcBef>
                <a:spcPts val="800"/>
              </a:spcBef>
              <a:spcAft>
                <a:spcPts val="0"/>
              </a:spcAft>
              <a:buSzPts val="1400"/>
              <a:buFont typeface="Arial" panose="020B0604020202020204" pitchFamily="34" charset="0"/>
              <a:buChar char="▷"/>
              <a:defRPr sz="1867"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2060"/>
                </a:solidFill>
                <a:latin typeface="Lato" panose="020F0502020204030203" pitchFamily="34" charset="0"/>
                <a:ea typeface="Lato" panose="020F0502020204030203" pitchFamily="34" charset="0"/>
                <a:cs typeface="Lato" panose="020F0502020204030203" pitchFamily="34" charset="0"/>
              </a:rPr>
              <a:t>4. ĐÁNH GIÁ HỆ THỐNG</a:t>
            </a:r>
          </a:p>
        </p:txBody>
      </p:sp>
      <p:grpSp>
        <p:nvGrpSpPr>
          <p:cNvPr id="340" name="Google Shape;1060;p48">
            <a:extLst>
              <a:ext uri="{FF2B5EF4-FFF2-40B4-BE49-F238E27FC236}">
                <a16:creationId xmlns:a16="http://schemas.microsoft.com/office/drawing/2014/main" id="{33082477-3827-EBB7-314F-AD8D13A1E60E}"/>
              </a:ext>
            </a:extLst>
          </p:cNvPr>
          <p:cNvGrpSpPr/>
          <p:nvPr/>
        </p:nvGrpSpPr>
        <p:grpSpPr>
          <a:xfrm>
            <a:off x="276372" y="3969553"/>
            <a:ext cx="460705" cy="491455"/>
            <a:chOff x="8770051" y="937343"/>
            <a:chExt cx="744273" cy="793950"/>
          </a:xfrm>
        </p:grpSpPr>
        <p:sp>
          <p:nvSpPr>
            <p:cNvPr id="341" name="Google Shape;1061;p48">
              <a:extLst>
                <a:ext uri="{FF2B5EF4-FFF2-40B4-BE49-F238E27FC236}">
                  <a16:creationId xmlns:a16="http://schemas.microsoft.com/office/drawing/2014/main" id="{C28F0563-390D-BAA3-AC65-D10F2F813849}"/>
                </a:ext>
              </a:extLst>
            </p:cNvPr>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2" name="Google Shape;1062;p48">
              <a:extLst>
                <a:ext uri="{FF2B5EF4-FFF2-40B4-BE49-F238E27FC236}">
                  <a16:creationId xmlns:a16="http://schemas.microsoft.com/office/drawing/2014/main" id="{F653E386-EEFB-12E6-A7FA-8D3A539A3638}"/>
                </a:ext>
              </a:extLst>
            </p:cNvPr>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3" name="Google Shape;1063;p48">
              <a:extLst>
                <a:ext uri="{FF2B5EF4-FFF2-40B4-BE49-F238E27FC236}">
                  <a16:creationId xmlns:a16="http://schemas.microsoft.com/office/drawing/2014/main" id="{7F6E47F7-DA17-2974-1B90-BE52D2F99F93}"/>
                </a:ext>
              </a:extLst>
            </p:cNvPr>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4" name="Google Shape;1064;p48">
              <a:extLst>
                <a:ext uri="{FF2B5EF4-FFF2-40B4-BE49-F238E27FC236}">
                  <a16:creationId xmlns:a16="http://schemas.microsoft.com/office/drawing/2014/main" id="{241188AA-2EFA-1468-A5C3-AED747390E09}"/>
                </a:ext>
              </a:extLst>
            </p:cNvPr>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5" name="Google Shape;1065;p48">
              <a:extLst>
                <a:ext uri="{FF2B5EF4-FFF2-40B4-BE49-F238E27FC236}">
                  <a16:creationId xmlns:a16="http://schemas.microsoft.com/office/drawing/2014/main" id="{00F3363F-95FB-0234-0276-6C7C240B8D61}"/>
                </a:ext>
              </a:extLst>
            </p:cNvPr>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46" name="Google Shape;1066;p48">
              <a:extLst>
                <a:ext uri="{FF2B5EF4-FFF2-40B4-BE49-F238E27FC236}">
                  <a16:creationId xmlns:a16="http://schemas.microsoft.com/office/drawing/2014/main" id="{9F7CF0AC-452B-A163-401A-B44C2BDC88C2}"/>
                </a:ext>
              </a:extLst>
            </p:cNvPr>
            <p:cNvGrpSpPr/>
            <p:nvPr/>
          </p:nvGrpSpPr>
          <p:grpSpPr>
            <a:xfrm>
              <a:off x="8770051" y="937343"/>
              <a:ext cx="744273" cy="793950"/>
              <a:chOff x="6565437" y="1588001"/>
              <a:chExt cx="744273" cy="793950"/>
            </a:xfrm>
          </p:grpSpPr>
          <p:sp>
            <p:nvSpPr>
              <p:cNvPr id="347" name="Google Shape;1067;p48">
                <a:extLst>
                  <a:ext uri="{FF2B5EF4-FFF2-40B4-BE49-F238E27FC236}">
                    <a16:creationId xmlns:a16="http://schemas.microsoft.com/office/drawing/2014/main" id="{B2B85E9A-0F53-DC0D-5D2E-6BA0606B55F9}"/>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48" name="Google Shape;1068;p48">
                <a:extLst>
                  <a:ext uri="{FF2B5EF4-FFF2-40B4-BE49-F238E27FC236}">
                    <a16:creationId xmlns:a16="http://schemas.microsoft.com/office/drawing/2014/main" id="{4927D1A4-56B3-8C52-958A-8D91FC34B305}"/>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49" name="Google Shape;1069;p48">
                <a:extLst>
                  <a:ext uri="{FF2B5EF4-FFF2-40B4-BE49-F238E27FC236}">
                    <a16:creationId xmlns:a16="http://schemas.microsoft.com/office/drawing/2014/main" id="{8A996687-24C0-7FEE-5F22-2E142767E28E}"/>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50" name="Google Shape;1070;p48">
                <a:extLst>
                  <a:ext uri="{FF2B5EF4-FFF2-40B4-BE49-F238E27FC236}">
                    <a16:creationId xmlns:a16="http://schemas.microsoft.com/office/drawing/2014/main" id="{F34A9605-58F3-E05D-8CBB-8ABFF38054A8}"/>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51" name="Google Shape;1071;p48">
                <a:extLst>
                  <a:ext uri="{FF2B5EF4-FFF2-40B4-BE49-F238E27FC236}">
                    <a16:creationId xmlns:a16="http://schemas.microsoft.com/office/drawing/2014/main" id="{8DD356FA-9F1F-4949-B2E3-65C59E31263B}"/>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52" name="Google Shape;1072;p48">
                <a:extLst>
                  <a:ext uri="{FF2B5EF4-FFF2-40B4-BE49-F238E27FC236}">
                    <a16:creationId xmlns:a16="http://schemas.microsoft.com/office/drawing/2014/main" id="{54376C82-BE61-5368-AB2D-D4A05E4A6C64}"/>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53" name="Google Shape;1073;p48">
                <a:extLst>
                  <a:ext uri="{FF2B5EF4-FFF2-40B4-BE49-F238E27FC236}">
                    <a16:creationId xmlns:a16="http://schemas.microsoft.com/office/drawing/2014/main" id="{C1F5D3C3-B49D-2961-694F-BB188E6A4818}"/>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54" name="Google Shape;1074;p48">
                <a:extLst>
                  <a:ext uri="{FF2B5EF4-FFF2-40B4-BE49-F238E27FC236}">
                    <a16:creationId xmlns:a16="http://schemas.microsoft.com/office/drawing/2014/main" id="{A60C2449-41CC-4ED4-383E-8BF898F221BB}"/>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55" name="Google Shape;1075;p48">
                <a:extLst>
                  <a:ext uri="{FF2B5EF4-FFF2-40B4-BE49-F238E27FC236}">
                    <a16:creationId xmlns:a16="http://schemas.microsoft.com/office/drawing/2014/main" id="{89275185-EA10-1C3C-A187-04C27778DB3E}"/>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56" name="Google Shape;1076;p48">
                <a:extLst>
                  <a:ext uri="{FF2B5EF4-FFF2-40B4-BE49-F238E27FC236}">
                    <a16:creationId xmlns:a16="http://schemas.microsoft.com/office/drawing/2014/main" id="{17E52EA7-AF70-6E80-E41F-058AC3EF5AB3}"/>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357" name="Google Shape;258;p29">
            <a:extLst>
              <a:ext uri="{FF2B5EF4-FFF2-40B4-BE49-F238E27FC236}">
                <a16:creationId xmlns:a16="http://schemas.microsoft.com/office/drawing/2014/main" id="{964065CA-88F3-2A52-1173-5A88AB3733F7}"/>
              </a:ext>
            </a:extLst>
          </p:cNvPr>
          <p:cNvSpPr txBox="1">
            <a:spLocks/>
          </p:cNvSpPr>
          <p:nvPr/>
        </p:nvSpPr>
        <p:spPr>
          <a:xfrm>
            <a:off x="835317" y="4865851"/>
            <a:ext cx="3327584" cy="585898"/>
          </a:xfrm>
          <a:prstGeom prst="rect">
            <a:avLst/>
          </a:prstGeom>
        </p:spPr>
        <p:txBody>
          <a:bodyPr spcFirstLastPara="1" vert="horz" wrap="square" lIns="121900" tIns="121900" rIns="121900" bIns="121900" rtlCol="0" anchor="t" anchorCtr="0">
            <a:noAutofit/>
          </a:bodyPr>
          <a:lstStyle>
            <a:lvl1pPr marL="609585" lvl="0" indent="-423323" algn="l" defTabSz="914400" rtl="0" eaLnBrk="1" latinLnBrk="0" hangingPunct="1">
              <a:lnSpc>
                <a:spcPct val="90000"/>
              </a:lnSpc>
              <a:spcBef>
                <a:spcPts val="800"/>
              </a:spcBef>
              <a:spcAft>
                <a:spcPts val="0"/>
              </a:spcAft>
              <a:buSzPts val="1400"/>
              <a:buFont typeface="Arial" panose="020B0604020202020204" pitchFamily="34" charset="0"/>
              <a:buChar char="▷"/>
              <a:defRPr sz="1867"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2060"/>
                </a:solidFill>
                <a:latin typeface="Lato" panose="020F0502020204030203" pitchFamily="34" charset="0"/>
                <a:ea typeface="Lato" panose="020F0502020204030203" pitchFamily="34" charset="0"/>
                <a:cs typeface="Lato" panose="020F0502020204030203" pitchFamily="34" charset="0"/>
              </a:rPr>
              <a:t>5. TỔNG KẾT</a:t>
            </a:r>
          </a:p>
        </p:txBody>
      </p:sp>
      <p:sp>
        <p:nvSpPr>
          <p:cNvPr id="358" name="Google Shape;270;p29">
            <a:extLst>
              <a:ext uri="{FF2B5EF4-FFF2-40B4-BE49-F238E27FC236}">
                <a16:creationId xmlns:a16="http://schemas.microsoft.com/office/drawing/2014/main" id="{1CF590D3-D99E-7825-C493-D92C51B6671D}"/>
              </a:ext>
            </a:extLst>
          </p:cNvPr>
          <p:cNvSpPr/>
          <p:nvPr/>
        </p:nvSpPr>
        <p:spPr>
          <a:xfrm>
            <a:off x="5074614" y="4909595"/>
            <a:ext cx="367673"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nvGrpSpPr>
          <p:cNvPr id="359" name="Google Shape;1060;p48">
            <a:extLst>
              <a:ext uri="{FF2B5EF4-FFF2-40B4-BE49-F238E27FC236}">
                <a16:creationId xmlns:a16="http://schemas.microsoft.com/office/drawing/2014/main" id="{A002C53B-56B8-C3CF-1E59-521A78E91652}"/>
              </a:ext>
            </a:extLst>
          </p:cNvPr>
          <p:cNvGrpSpPr/>
          <p:nvPr/>
        </p:nvGrpSpPr>
        <p:grpSpPr>
          <a:xfrm>
            <a:off x="276372" y="4840106"/>
            <a:ext cx="460705" cy="491455"/>
            <a:chOff x="8770051" y="937343"/>
            <a:chExt cx="744273" cy="793950"/>
          </a:xfrm>
        </p:grpSpPr>
        <p:sp>
          <p:nvSpPr>
            <p:cNvPr id="360" name="Google Shape;1061;p48">
              <a:extLst>
                <a:ext uri="{FF2B5EF4-FFF2-40B4-BE49-F238E27FC236}">
                  <a16:creationId xmlns:a16="http://schemas.microsoft.com/office/drawing/2014/main" id="{248CAA81-C40A-8E4D-D7A4-3F9549DF49C4}"/>
                </a:ext>
              </a:extLst>
            </p:cNvPr>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1" name="Google Shape;1062;p48">
              <a:extLst>
                <a:ext uri="{FF2B5EF4-FFF2-40B4-BE49-F238E27FC236}">
                  <a16:creationId xmlns:a16="http://schemas.microsoft.com/office/drawing/2014/main" id="{5669908C-3C17-A42F-8535-46C0672D8F4A}"/>
                </a:ext>
              </a:extLst>
            </p:cNvPr>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2" name="Google Shape;1063;p48">
              <a:extLst>
                <a:ext uri="{FF2B5EF4-FFF2-40B4-BE49-F238E27FC236}">
                  <a16:creationId xmlns:a16="http://schemas.microsoft.com/office/drawing/2014/main" id="{460C7069-2F88-9C30-8463-BBFE33804191}"/>
                </a:ext>
              </a:extLst>
            </p:cNvPr>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3" name="Google Shape;1064;p48">
              <a:extLst>
                <a:ext uri="{FF2B5EF4-FFF2-40B4-BE49-F238E27FC236}">
                  <a16:creationId xmlns:a16="http://schemas.microsoft.com/office/drawing/2014/main" id="{7E7F6789-4BD0-9FDC-0585-59682EEAE368}"/>
                </a:ext>
              </a:extLst>
            </p:cNvPr>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4" name="Google Shape;1065;p48">
              <a:extLst>
                <a:ext uri="{FF2B5EF4-FFF2-40B4-BE49-F238E27FC236}">
                  <a16:creationId xmlns:a16="http://schemas.microsoft.com/office/drawing/2014/main" id="{255D6F37-070D-F94A-C85B-C13B390165C2}"/>
                </a:ext>
              </a:extLst>
            </p:cNvPr>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65" name="Google Shape;1066;p48">
              <a:extLst>
                <a:ext uri="{FF2B5EF4-FFF2-40B4-BE49-F238E27FC236}">
                  <a16:creationId xmlns:a16="http://schemas.microsoft.com/office/drawing/2014/main" id="{DE86739A-A098-E3FF-53E0-58B2CC185203}"/>
                </a:ext>
              </a:extLst>
            </p:cNvPr>
            <p:cNvGrpSpPr/>
            <p:nvPr/>
          </p:nvGrpSpPr>
          <p:grpSpPr>
            <a:xfrm>
              <a:off x="8770051" y="937343"/>
              <a:ext cx="744273" cy="793950"/>
              <a:chOff x="6565437" y="1588001"/>
              <a:chExt cx="744273" cy="793950"/>
            </a:xfrm>
          </p:grpSpPr>
          <p:sp>
            <p:nvSpPr>
              <p:cNvPr id="366" name="Google Shape;1067;p48">
                <a:extLst>
                  <a:ext uri="{FF2B5EF4-FFF2-40B4-BE49-F238E27FC236}">
                    <a16:creationId xmlns:a16="http://schemas.microsoft.com/office/drawing/2014/main" id="{6BAA3C6D-4428-3CA0-3830-BC6AFE25FD14}"/>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67" name="Google Shape;1068;p48">
                <a:extLst>
                  <a:ext uri="{FF2B5EF4-FFF2-40B4-BE49-F238E27FC236}">
                    <a16:creationId xmlns:a16="http://schemas.microsoft.com/office/drawing/2014/main" id="{3754DFB3-AE50-4FFA-F6E7-E768005BDA5C}"/>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68" name="Google Shape;1069;p48">
                <a:extLst>
                  <a:ext uri="{FF2B5EF4-FFF2-40B4-BE49-F238E27FC236}">
                    <a16:creationId xmlns:a16="http://schemas.microsoft.com/office/drawing/2014/main" id="{FBC920F3-E516-79F5-9BA7-8627451D0689}"/>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69" name="Google Shape;1070;p48">
                <a:extLst>
                  <a:ext uri="{FF2B5EF4-FFF2-40B4-BE49-F238E27FC236}">
                    <a16:creationId xmlns:a16="http://schemas.microsoft.com/office/drawing/2014/main" id="{04076E64-245D-6B70-3BBF-4F2B5A072E30}"/>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0" name="Google Shape;1071;p48">
                <a:extLst>
                  <a:ext uri="{FF2B5EF4-FFF2-40B4-BE49-F238E27FC236}">
                    <a16:creationId xmlns:a16="http://schemas.microsoft.com/office/drawing/2014/main" id="{9824DC88-1F2A-022D-211B-9A04C2A2D889}"/>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1" name="Google Shape;1072;p48">
                <a:extLst>
                  <a:ext uri="{FF2B5EF4-FFF2-40B4-BE49-F238E27FC236}">
                    <a16:creationId xmlns:a16="http://schemas.microsoft.com/office/drawing/2014/main" id="{723A26B5-FE31-6085-ACE8-56F13FD9B3C7}"/>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2" name="Google Shape;1073;p48">
                <a:extLst>
                  <a:ext uri="{FF2B5EF4-FFF2-40B4-BE49-F238E27FC236}">
                    <a16:creationId xmlns:a16="http://schemas.microsoft.com/office/drawing/2014/main" id="{D789A475-1F63-EE8C-1B0F-007EF666CFA5}"/>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3" name="Google Shape;1074;p48">
                <a:extLst>
                  <a:ext uri="{FF2B5EF4-FFF2-40B4-BE49-F238E27FC236}">
                    <a16:creationId xmlns:a16="http://schemas.microsoft.com/office/drawing/2014/main" id="{88B575A3-4B26-E367-FDFC-5E4665596D7E}"/>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4" name="Google Shape;1075;p48">
                <a:extLst>
                  <a:ext uri="{FF2B5EF4-FFF2-40B4-BE49-F238E27FC236}">
                    <a16:creationId xmlns:a16="http://schemas.microsoft.com/office/drawing/2014/main" id="{64A638AE-A9C5-143B-D80A-7CFF2761AC37}"/>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5" name="Google Shape;1076;p48">
                <a:extLst>
                  <a:ext uri="{FF2B5EF4-FFF2-40B4-BE49-F238E27FC236}">
                    <a16:creationId xmlns:a16="http://schemas.microsoft.com/office/drawing/2014/main" id="{0964A50A-B1C4-B8C4-9289-6DDDA04AB85C}"/>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pic>
        <p:nvPicPr>
          <p:cNvPr id="398" name="Picture 5" descr="Lối sống Yolo khiến người trẻ buông thả, dùng hàng fake | Báo Dân trí">
            <a:extLst>
              <a:ext uri="{FF2B5EF4-FFF2-40B4-BE49-F238E27FC236}">
                <a16:creationId xmlns:a16="http://schemas.microsoft.com/office/drawing/2014/main" id="{3E623A1E-CF18-ED46-44B5-41453C5D8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68165"/>
            <a:ext cx="1477206" cy="861704"/>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258;p29">
            <a:extLst>
              <a:ext uri="{FF2B5EF4-FFF2-40B4-BE49-F238E27FC236}">
                <a16:creationId xmlns:a16="http://schemas.microsoft.com/office/drawing/2014/main" id="{FED66AB8-D15F-5C99-B6F2-A299667506FA}"/>
              </a:ext>
            </a:extLst>
          </p:cNvPr>
          <p:cNvSpPr txBox="1">
            <a:spLocks/>
          </p:cNvSpPr>
          <p:nvPr/>
        </p:nvSpPr>
        <p:spPr>
          <a:xfrm>
            <a:off x="198963" y="-1"/>
            <a:ext cx="1609070" cy="584983"/>
          </a:xfrm>
          <a:prstGeom prst="rect">
            <a:avLst/>
          </a:prstGeom>
        </p:spPr>
        <p:txBody>
          <a:bodyPr spcFirstLastPara="1" vert="horz" wrap="square" lIns="121900" tIns="121900" rIns="121900" bIns="121900" rtlCol="0" anchor="t" anchorCtr="0">
            <a:noAutofit/>
          </a:bodyPr>
          <a:lstStyle>
            <a:lvl1pPr marL="609585" lvl="0" indent="-423323" algn="l" defTabSz="914400" rtl="0" eaLnBrk="1" latinLnBrk="0" hangingPunct="1">
              <a:lnSpc>
                <a:spcPct val="90000"/>
              </a:lnSpc>
              <a:spcBef>
                <a:spcPts val="800"/>
              </a:spcBef>
              <a:spcAft>
                <a:spcPts val="0"/>
              </a:spcAft>
              <a:buSzPts val="1400"/>
              <a:buFont typeface="Arial" panose="020B0604020202020204" pitchFamily="34" charset="0"/>
              <a:buChar char="▷"/>
              <a:defRPr sz="1867"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MỤC LỤC</a:t>
            </a:r>
          </a:p>
        </p:txBody>
      </p:sp>
      <p:pic>
        <p:nvPicPr>
          <p:cNvPr id="2050" name="Picture 2" descr="Angus.ai - Real time Out of Stock Detection - YouTube">
            <a:extLst>
              <a:ext uri="{FF2B5EF4-FFF2-40B4-BE49-F238E27FC236}">
                <a16:creationId xmlns:a16="http://schemas.microsoft.com/office/drawing/2014/main" id="{8F3D77CE-4633-AF23-C75E-8324592C2F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0105" y="1196587"/>
            <a:ext cx="3401134" cy="19131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ut Of Stock (OOS) Solutions - VisionAI Apps for Workplace Safety">
            <a:extLst>
              <a:ext uri="{FF2B5EF4-FFF2-40B4-BE49-F238E27FC236}">
                <a16:creationId xmlns:a16="http://schemas.microsoft.com/office/drawing/2014/main" id="{AFA3C434-283D-1DF0-8B91-D84A43C5C9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9285" y="897069"/>
            <a:ext cx="3773467" cy="18756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rtificial Intelligence Solutions For Retail Industry | Image Recognition  and Object Detection">
            <a:extLst>
              <a:ext uri="{FF2B5EF4-FFF2-40B4-BE49-F238E27FC236}">
                <a16:creationId xmlns:a16="http://schemas.microsoft.com/office/drawing/2014/main" id="{A151EA46-7FD0-CC9C-9C3F-8770E7AE98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4948" y="3291430"/>
            <a:ext cx="3941298" cy="187567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xtremely High ROI Computer Vision Applications Examples Across Different  Industries | Width.ai">
            <a:extLst>
              <a:ext uri="{FF2B5EF4-FFF2-40B4-BE49-F238E27FC236}">
                <a16:creationId xmlns:a16="http://schemas.microsoft.com/office/drawing/2014/main" id="{5312412A-A550-4D79-15E9-37B0D8B0F5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2158" y="3643654"/>
            <a:ext cx="3522223" cy="26416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7"/>
          <p:cNvSpPr txBox="1">
            <a:spLocks noGrp="1"/>
          </p:cNvSpPr>
          <p:nvPr>
            <p:ph type="ctrTitle"/>
          </p:nvPr>
        </p:nvSpPr>
        <p:spPr>
          <a:xfrm>
            <a:off x="914400" y="2111123"/>
            <a:ext cx="10363200" cy="1546400"/>
          </a:xfrm>
          <a:prstGeom prst="rect">
            <a:avLst/>
          </a:prstGeom>
        </p:spPr>
        <p:txBody>
          <a:bodyPr spcFirstLastPara="1" vert="horz" wrap="square" lIns="121900" tIns="121900" rIns="121900" bIns="121900" rtlCol="0" anchor="b" anchorCtr="0">
            <a:noAutofit/>
          </a:bodyPr>
          <a:lstStyle/>
          <a:p>
            <a:r>
              <a:rPr lang="en" b="1" dirty="0">
                <a:solidFill>
                  <a:schemeClr val="accent2"/>
                </a:solidFill>
              </a:rPr>
              <a:t>3.</a:t>
            </a:r>
            <a:endParaRPr b="1" dirty="0">
              <a:solidFill>
                <a:schemeClr val="accent2"/>
              </a:solidFill>
            </a:endParaRPr>
          </a:p>
          <a:p>
            <a:r>
              <a:rPr lang="en" b="1" dirty="0"/>
              <a:t>MÔ HÌNH HỆ THỐNG</a:t>
            </a:r>
            <a:endParaRPr b="1" dirty="0"/>
          </a:p>
        </p:txBody>
      </p:sp>
      <p:pic>
        <p:nvPicPr>
          <p:cNvPr id="2" name="Picture 2" descr="Xét Tuyển | SPKT | HCMUTE | ĐH Sư Phạm Kỹ Thuật TP.HCM">
            <a:extLst>
              <a:ext uri="{FF2B5EF4-FFF2-40B4-BE49-F238E27FC236}">
                <a16:creationId xmlns:a16="http://schemas.microsoft.com/office/drawing/2014/main" id="{543CD3F4-89F4-C637-B337-B4BA63CD8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48325"/>
            <a:ext cx="5600700" cy="120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380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361176" y="85967"/>
            <a:ext cx="6282220" cy="413986"/>
          </a:xfrm>
          <a:prstGeom prst="rect">
            <a:avLst/>
          </a:prstGeom>
        </p:spPr>
        <p:txBody>
          <a:bodyPr spcFirstLastPara="1" vert="horz" wrap="square" lIns="121900" tIns="121900" rIns="121900" bIns="121900" rtlCol="0" anchor="b" anchorCtr="0">
            <a:noAutofit/>
          </a:bodyPr>
          <a:lstStyle/>
          <a:p>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MÔ HÌNH HỆ THỐNG GIÁM SÁT OOS &amp; IS</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21</a:t>
            </a:fld>
            <a:endParaRPr/>
          </a:p>
        </p:txBody>
      </p:sp>
      <p:pic>
        <p:nvPicPr>
          <p:cNvPr id="13" name="Picture 12">
            <a:extLst>
              <a:ext uri="{FF2B5EF4-FFF2-40B4-BE49-F238E27FC236}">
                <a16:creationId xmlns:a16="http://schemas.microsoft.com/office/drawing/2014/main" id="{6A7410F8-2A4F-E44E-ADA4-673BF7FF8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76" y="929161"/>
            <a:ext cx="11283921" cy="5333416"/>
          </a:xfrm>
          <a:prstGeom prst="rect">
            <a:avLst/>
          </a:prstGeom>
        </p:spPr>
      </p:pic>
    </p:spTree>
    <p:extLst>
      <p:ext uri="{BB962C8B-B14F-4D97-AF65-F5344CB8AC3E}">
        <p14:creationId xmlns:p14="http://schemas.microsoft.com/office/powerpoint/2010/main" val="1595227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71927" y="48644"/>
            <a:ext cx="5181208" cy="455210"/>
          </a:xfrm>
          <a:prstGeom prst="rect">
            <a:avLst/>
          </a:prstGeom>
        </p:spPr>
        <p:txBody>
          <a:bodyPr spcFirstLastPara="1" vert="horz" wrap="square" lIns="121900" tIns="121900" rIns="121900" bIns="121900" rtlCol="0" anchor="b" anchorCtr="0">
            <a:noAutofit/>
          </a:bodyPr>
          <a:lstStyle/>
          <a:p>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SƠ ĐỒ TRÌNH TỰ HỆ THỐNG</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22</a:t>
            </a:fld>
            <a:endParaRPr/>
          </a:p>
        </p:txBody>
      </p:sp>
      <p:pic>
        <p:nvPicPr>
          <p:cNvPr id="4" name="Picture 3">
            <a:extLst>
              <a:ext uri="{FF2B5EF4-FFF2-40B4-BE49-F238E27FC236}">
                <a16:creationId xmlns:a16="http://schemas.microsoft.com/office/drawing/2014/main" id="{97575A40-C356-2F31-8976-A1F2ABE82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584" y="721512"/>
            <a:ext cx="9016422" cy="5752882"/>
          </a:xfrm>
          <a:prstGeom prst="rect">
            <a:avLst/>
          </a:prstGeom>
        </p:spPr>
      </p:pic>
    </p:spTree>
    <p:extLst>
      <p:ext uri="{BB962C8B-B14F-4D97-AF65-F5344CB8AC3E}">
        <p14:creationId xmlns:p14="http://schemas.microsoft.com/office/powerpoint/2010/main" val="1556022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361175" y="85966"/>
            <a:ext cx="10876894" cy="389895"/>
          </a:xfrm>
          <a:prstGeom prst="rect">
            <a:avLst/>
          </a:prstGeom>
        </p:spPr>
        <p:txBody>
          <a:bodyPr spcFirstLastPara="1" vert="horz" wrap="square" lIns="121900" tIns="121900" rIns="121900" bIns="121900" rtlCol="0" anchor="b" anchorCtr="0">
            <a:noAutofit/>
          </a:bodyPr>
          <a:lstStyle/>
          <a:p>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SƠ ĐỒ KHỐI MÔ HÌNH DEEP LEARNING NHẬN DIỆN OUT-OF-STOCK VÀ IN-STOCK</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23</a:t>
            </a:fld>
            <a:endParaRPr/>
          </a:p>
        </p:txBody>
      </p:sp>
      <p:pic>
        <p:nvPicPr>
          <p:cNvPr id="8" name="Picture 7">
            <a:extLst>
              <a:ext uri="{FF2B5EF4-FFF2-40B4-BE49-F238E27FC236}">
                <a16:creationId xmlns:a16="http://schemas.microsoft.com/office/drawing/2014/main" id="{C0E0DA15-64E8-57D4-6EBD-42EB74716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96" y="594845"/>
            <a:ext cx="10538273" cy="5967879"/>
          </a:xfrm>
          <a:prstGeom prst="rect">
            <a:avLst/>
          </a:prstGeom>
        </p:spPr>
      </p:pic>
    </p:spTree>
    <p:extLst>
      <p:ext uri="{BB962C8B-B14F-4D97-AF65-F5344CB8AC3E}">
        <p14:creationId xmlns:p14="http://schemas.microsoft.com/office/powerpoint/2010/main" val="3634080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74562" y="148170"/>
            <a:ext cx="4602710" cy="389895"/>
          </a:xfrm>
          <a:prstGeom prst="rect">
            <a:avLst/>
          </a:prstGeom>
        </p:spPr>
        <p:txBody>
          <a:bodyPr spcFirstLastPara="1" vert="horz" wrap="square" lIns="121900" tIns="121900" rIns="121900" bIns="121900" rtlCol="0" anchor="b" anchorCtr="0">
            <a:noAutofit/>
          </a:bodyPr>
          <a:lstStyle/>
          <a:p>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SPATIAL PYRAMID POOLING</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24</a:t>
            </a:fld>
            <a:endParaRPr/>
          </a:p>
        </p:txBody>
      </p:sp>
      <p:pic>
        <p:nvPicPr>
          <p:cNvPr id="8197" name="Picture 5" descr="Lối sống Yolo khiến người trẻ buông thả, dùng hàng fake | Báo Dân trí">
            <a:extLst>
              <a:ext uri="{FF2B5EF4-FFF2-40B4-BE49-F238E27FC236}">
                <a16:creationId xmlns:a16="http://schemas.microsoft.com/office/drawing/2014/main" id="{65309CDB-B9F7-2042-741D-ACE420689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82169"/>
            <a:ext cx="1110343" cy="64770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25;p17">
            <a:extLst>
              <a:ext uri="{FF2B5EF4-FFF2-40B4-BE49-F238E27FC236}">
                <a16:creationId xmlns:a16="http://schemas.microsoft.com/office/drawing/2014/main" id="{CCC3F5E8-38F3-5595-909B-E5A7A4E26926}"/>
              </a:ext>
            </a:extLst>
          </p:cNvPr>
          <p:cNvSpPr txBox="1">
            <a:spLocks noGrp="1"/>
          </p:cNvSpPr>
          <p:nvPr>
            <p:ph type="body" idx="1"/>
          </p:nvPr>
        </p:nvSpPr>
        <p:spPr>
          <a:xfrm>
            <a:off x="-1" y="486309"/>
            <a:ext cx="9224523" cy="1948981"/>
          </a:xfrm>
          <a:prstGeom prst="rect">
            <a:avLst/>
          </a:prstGeom>
        </p:spPr>
        <p:txBody>
          <a:bodyPr spcFirstLastPara="1" vert="horz" wrap="square" lIns="121900" tIns="121900" rIns="121900" bIns="121900" rtlCol="0" anchor="t" anchorCtr="0">
            <a:noAutofit/>
          </a:bodyPr>
          <a:lstStyle/>
          <a:p>
            <a:pPr algn="just">
              <a:lnSpc>
                <a:spcPct val="150000"/>
              </a:lnSpc>
              <a:spcBef>
                <a:spcPts val="0"/>
              </a:spcBef>
              <a:buClr>
                <a:srgbClr val="002060"/>
              </a:buClr>
              <a:buFont typeface="Wingdings" panose="05000000000000000000" pitchFamily="2" charset="2"/>
              <a:buChar char="q"/>
            </a:pP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Đề</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xuất</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kiến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trúc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YOLOv4-tiny-SPP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cho</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mô</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hình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nhận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dạng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vị</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trí</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OOS</a:t>
            </a:r>
          </a:p>
          <a:p>
            <a:pPr algn="just">
              <a:lnSpc>
                <a:spcPct val="150000"/>
              </a:lnSpc>
              <a:spcBef>
                <a:spcPts val="0"/>
              </a:spcBef>
              <a:buClr>
                <a:srgbClr val="002060"/>
              </a:buClr>
              <a:buFont typeface="Wingdings" panose="05000000000000000000" pitchFamily="2" charset="2"/>
              <a:buChar char="q"/>
            </a:pP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Áp dụng module Spatial pyramid pooling để trích xuất được nhiều đặc trưng ở đầu ra YOLO head</a:t>
            </a:r>
            <a:endParaRPr lang="en-US" sz="1600" dirty="0">
              <a:solidFill>
                <a:srgbClr val="002060"/>
              </a:solidFill>
              <a:latin typeface="Lato" panose="020F0502020204030203" pitchFamily="34" charset="0"/>
              <a:ea typeface="Lato" panose="020F0502020204030203" pitchFamily="34" charset="0"/>
              <a:cs typeface="Lato" panose="020F0502020204030203" pitchFamily="34" charset="0"/>
            </a:endParaRPr>
          </a:p>
          <a:p>
            <a:pPr algn="just">
              <a:lnSpc>
                <a:spcPct val="150000"/>
              </a:lnSpc>
              <a:spcBef>
                <a:spcPts val="0"/>
              </a:spcBef>
              <a:buClr>
                <a:srgbClr val="002060"/>
              </a:buClr>
              <a:buFont typeface="Wingdings" panose="05000000000000000000" pitchFamily="2" charset="2"/>
              <a:buChar char="q"/>
            </a:pP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Bao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gồm</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3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lớp</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max-pooling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được</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gép</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song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song</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với</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3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độ</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phân</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giải</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khác</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nhau</a:t>
            </a:r>
            <a:endParaRPr lang="en-US" sz="1600" dirty="0">
              <a:solidFill>
                <a:srgbClr val="002060"/>
              </a:solidFill>
              <a:latin typeface="Lato" panose="020F0502020204030203" pitchFamily="34" charset="0"/>
              <a:ea typeface="Lato" panose="020F0502020204030203" pitchFamily="34" charset="0"/>
              <a:cs typeface="Lato" panose="020F0502020204030203" pitchFamily="34" charset="0"/>
            </a:endParaRPr>
          </a:p>
          <a:p>
            <a:pPr algn="just">
              <a:lnSpc>
                <a:spcPct val="150000"/>
              </a:lnSpc>
              <a:spcBef>
                <a:spcPts val="0"/>
              </a:spcBef>
              <a:buClr>
                <a:srgbClr val="002060"/>
              </a:buClr>
              <a:buFont typeface="Wingdings" panose="05000000000000000000" pitchFamily="2" charset="2"/>
              <a:buChar char="q"/>
            </a:pP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Tăng</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cường</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được</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khả</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năng</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trích</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xuất</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các</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đặc</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trưng</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của</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ảnh</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đầu</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vào</a:t>
            </a:r>
            <a:endPar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6CCAD0F6-B271-2A80-5C50-E7BCA0AF2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2928" y="157501"/>
            <a:ext cx="2814510" cy="3724034"/>
          </a:xfrm>
          <a:prstGeom prst="rect">
            <a:avLst/>
          </a:prstGeom>
        </p:spPr>
      </p:pic>
      <p:graphicFrame>
        <p:nvGraphicFramePr>
          <p:cNvPr id="3" name="Object 2">
            <a:extLst>
              <a:ext uri="{FF2B5EF4-FFF2-40B4-BE49-F238E27FC236}">
                <a16:creationId xmlns:a16="http://schemas.microsoft.com/office/drawing/2014/main" id="{2FFAF34E-7C17-A76C-98D7-3A92465B8634}"/>
              </a:ext>
            </a:extLst>
          </p:cNvPr>
          <p:cNvGraphicFramePr>
            <a:graphicFrameLocks noChangeAspect="1"/>
          </p:cNvGraphicFramePr>
          <p:nvPr>
            <p:extLst>
              <p:ext uri="{D42A27DB-BD31-4B8C-83A1-F6EECF244321}">
                <p14:modId xmlns:p14="http://schemas.microsoft.com/office/powerpoint/2010/main" val="2015793555"/>
              </p:ext>
            </p:extLst>
          </p:nvPr>
        </p:nvGraphicFramePr>
        <p:xfrm>
          <a:off x="597750" y="4362617"/>
          <a:ext cx="4487434" cy="476320"/>
        </p:xfrm>
        <a:graphic>
          <a:graphicData uri="http://schemas.openxmlformats.org/presentationml/2006/ole">
            <mc:AlternateContent xmlns:mc="http://schemas.openxmlformats.org/markup-compatibility/2006">
              <mc:Choice xmlns:v="urn:schemas-microsoft-com:vml" Requires="v">
                <p:oleObj name="Equation" r:id="rId5" imgW="2273040" imgH="241200" progId="Equation.DSMT4">
                  <p:embed/>
                </p:oleObj>
              </mc:Choice>
              <mc:Fallback>
                <p:oleObj name="Equation" r:id="rId5" imgW="2273040" imgH="241200" progId="Equation.DSMT4">
                  <p:embed/>
                  <p:pic>
                    <p:nvPicPr>
                      <p:cNvPr id="0" name=""/>
                      <p:cNvPicPr/>
                      <p:nvPr/>
                    </p:nvPicPr>
                    <p:blipFill>
                      <a:blip r:embed="rId6"/>
                      <a:stretch>
                        <a:fillRect/>
                      </a:stretch>
                    </p:blipFill>
                    <p:spPr>
                      <a:xfrm>
                        <a:off x="597750" y="4362617"/>
                        <a:ext cx="4487434" cy="47632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AB600604-FA40-6B83-C101-81CA43BB4BFA}"/>
              </a:ext>
            </a:extLst>
          </p:cNvPr>
          <p:cNvGraphicFramePr>
            <a:graphicFrameLocks noChangeAspect="1"/>
          </p:cNvGraphicFramePr>
          <p:nvPr>
            <p:extLst>
              <p:ext uri="{D42A27DB-BD31-4B8C-83A1-F6EECF244321}">
                <p14:modId xmlns:p14="http://schemas.microsoft.com/office/powerpoint/2010/main" val="2325800918"/>
              </p:ext>
            </p:extLst>
          </p:nvPr>
        </p:nvGraphicFramePr>
        <p:xfrm>
          <a:off x="624473" y="2750406"/>
          <a:ext cx="2529274" cy="429073"/>
        </p:xfrm>
        <a:graphic>
          <a:graphicData uri="http://schemas.openxmlformats.org/presentationml/2006/ole">
            <mc:AlternateContent xmlns:mc="http://schemas.openxmlformats.org/markup-compatibility/2006">
              <mc:Choice xmlns:v="urn:schemas-microsoft-com:vml" Requires="v">
                <p:oleObj name="Equation" r:id="rId7" imgW="1422360" imgH="241200" progId="Equation.DSMT4">
                  <p:embed/>
                </p:oleObj>
              </mc:Choice>
              <mc:Fallback>
                <p:oleObj name="Equation" r:id="rId7" imgW="1422360" imgH="241200" progId="Equation.DSMT4">
                  <p:embed/>
                  <p:pic>
                    <p:nvPicPr>
                      <p:cNvPr id="0" name=""/>
                      <p:cNvPicPr/>
                      <p:nvPr/>
                    </p:nvPicPr>
                    <p:blipFill>
                      <a:blip r:embed="rId8"/>
                      <a:stretch>
                        <a:fillRect/>
                      </a:stretch>
                    </p:blipFill>
                    <p:spPr>
                      <a:xfrm>
                        <a:off x="624473" y="2750406"/>
                        <a:ext cx="2529274" cy="429073"/>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539EF2-9A64-FBF0-FB89-445A045F770A}"/>
              </a:ext>
            </a:extLst>
          </p:cNvPr>
          <p:cNvGraphicFramePr>
            <a:graphicFrameLocks noChangeAspect="1"/>
          </p:cNvGraphicFramePr>
          <p:nvPr>
            <p:extLst>
              <p:ext uri="{D42A27DB-BD31-4B8C-83A1-F6EECF244321}">
                <p14:modId xmlns:p14="http://schemas.microsoft.com/office/powerpoint/2010/main" val="2321952272"/>
              </p:ext>
            </p:extLst>
          </p:nvPr>
        </p:nvGraphicFramePr>
        <p:xfrm>
          <a:off x="597750" y="3249449"/>
          <a:ext cx="2529274" cy="429073"/>
        </p:xfrm>
        <a:graphic>
          <a:graphicData uri="http://schemas.openxmlformats.org/presentationml/2006/ole">
            <mc:AlternateContent xmlns:mc="http://schemas.openxmlformats.org/markup-compatibility/2006">
              <mc:Choice xmlns:v="urn:schemas-microsoft-com:vml" Requires="v">
                <p:oleObj name="Equation" r:id="rId9" imgW="1422360" imgH="241200" progId="Equation.DSMT4">
                  <p:embed/>
                </p:oleObj>
              </mc:Choice>
              <mc:Fallback>
                <p:oleObj name="Equation" r:id="rId9" imgW="1422360" imgH="241200" progId="Equation.DSMT4">
                  <p:embed/>
                  <p:pic>
                    <p:nvPicPr>
                      <p:cNvPr id="0" name=""/>
                      <p:cNvPicPr/>
                      <p:nvPr/>
                    </p:nvPicPr>
                    <p:blipFill>
                      <a:blip r:embed="rId10"/>
                      <a:stretch>
                        <a:fillRect/>
                      </a:stretch>
                    </p:blipFill>
                    <p:spPr>
                      <a:xfrm>
                        <a:off x="597750" y="3249449"/>
                        <a:ext cx="2529274" cy="429073"/>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F2FAD78-1CBD-F3F4-31B6-6B64967D1313}"/>
              </a:ext>
            </a:extLst>
          </p:cNvPr>
          <p:cNvGraphicFramePr>
            <a:graphicFrameLocks noChangeAspect="1"/>
          </p:cNvGraphicFramePr>
          <p:nvPr>
            <p:extLst>
              <p:ext uri="{D42A27DB-BD31-4B8C-83A1-F6EECF244321}">
                <p14:modId xmlns:p14="http://schemas.microsoft.com/office/powerpoint/2010/main" val="1893278962"/>
              </p:ext>
            </p:extLst>
          </p:nvPr>
        </p:nvGraphicFramePr>
        <p:xfrm>
          <a:off x="597751" y="3716913"/>
          <a:ext cx="2529274" cy="432939"/>
        </p:xfrm>
        <a:graphic>
          <a:graphicData uri="http://schemas.openxmlformats.org/presentationml/2006/ole">
            <mc:AlternateContent xmlns:mc="http://schemas.openxmlformats.org/markup-compatibility/2006">
              <mc:Choice xmlns:v="urn:schemas-microsoft-com:vml" Requires="v">
                <p:oleObj name="Equation" r:id="rId11" imgW="1409400" imgH="241200" progId="Equation.DSMT4">
                  <p:embed/>
                </p:oleObj>
              </mc:Choice>
              <mc:Fallback>
                <p:oleObj name="Equation" r:id="rId11" imgW="1409400" imgH="241200" progId="Equation.DSMT4">
                  <p:embed/>
                  <p:pic>
                    <p:nvPicPr>
                      <p:cNvPr id="0" name=""/>
                      <p:cNvPicPr/>
                      <p:nvPr/>
                    </p:nvPicPr>
                    <p:blipFill>
                      <a:blip r:embed="rId12"/>
                      <a:stretch>
                        <a:fillRect/>
                      </a:stretch>
                    </p:blipFill>
                    <p:spPr>
                      <a:xfrm>
                        <a:off x="597751" y="3716913"/>
                        <a:ext cx="2529274" cy="432939"/>
                      </a:xfrm>
                      <a:prstGeom prst="rect">
                        <a:avLst/>
                      </a:prstGeom>
                    </p:spPr>
                  </p:pic>
                </p:oleObj>
              </mc:Fallback>
            </mc:AlternateContent>
          </a:graphicData>
        </a:graphic>
      </p:graphicFrame>
      <p:pic>
        <p:nvPicPr>
          <p:cNvPr id="1028" name="Picture 4" descr="The structure of the spatial pyramid pooling layer: the final feature... |  Download Scientific Diagram">
            <a:extLst>
              <a:ext uri="{FF2B5EF4-FFF2-40B4-BE49-F238E27FC236}">
                <a16:creationId xmlns:a16="http://schemas.microsoft.com/office/drawing/2014/main" id="{68F3218F-D86C-26AA-7C74-0FBD8AF1D46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6532" y="3942301"/>
            <a:ext cx="5554802" cy="246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173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83895" y="67306"/>
            <a:ext cx="5265184" cy="399226"/>
          </a:xfrm>
          <a:prstGeom prst="rect">
            <a:avLst/>
          </a:prstGeom>
        </p:spPr>
        <p:txBody>
          <a:bodyPr spcFirstLastPara="1" vert="horz" wrap="square" lIns="121900" tIns="121900" rIns="121900" bIns="121900" rtlCol="0" anchor="b" anchorCtr="0">
            <a:noAutofit/>
          </a:bodyPr>
          <a:lstStyle/>
          <a:p>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ĐỀ XUẤT KIẾN TRÚC YOLOv4-TINY-SPP</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25</a:t>
            </a:fld>
            <a:endParaRPr/>
          </a:p>
        </p:txBody>
      </p:sp>
      <p:sp>
        <p:nvSpPr>
          <p:cNvPr id="3" name="Google Shape;125;p17">
            <a:extLst>
              <a:ext uri="{FF2B5EF4-FFF2-40B4-BE49-F238E27FC236}">
                <a16:creationId xmlns:a16="http://schemas.microsoft.com/office/drawing/2014/main" id="{7B601513-6AEC-A87A-524F-7ED6067123F7}"/>
              </a:ext>
            </a:extLst>
          </p:cNvPr>
          <p:cNvSpPr txBox="1">
            <a:spLocks noGrp="1"/>
          </p:cNvSpPr>
          <p:nvPr>
            <p:ph type="body" idx="1"/>
          </p:nvPr>
        </p:nvSpPr>
        <p:spPr>
          <a:xfrm>
            <a:off x="0" y="486309"/>
            <a:ext cx="5613194" cy="3357903"/>
          </a:xfrm>
          <a:prstGeom prst="rect">
            <a:avLst/>
          </a:prstGeom>
        </p:spPr>
        <p:txBody>
          <a:bodyPr spcFirstLastPara="1" vert="horz" wrap="square" lIns="121900" tIns="121900" rIns="121900" bIns="121900" rtlCol="0" anchor="t" anchorCtr="0">
            <a:noAutofit/>
          </a:bodyPr>
          <a:lstStyle/>
          <a:p>
            <a:pPr algn="just">
              <a:lnSpc>
                <a:spcPct val="150000"/>
              </a:lnSpc>
              <a:spcBef>
                <a:spcPts val="0"/>
              </a:spcBef>
              <a:buClr>
                <a:srgbClr val="002060"/>
              </a:buClr>
              <a:buFont typeface="Wingdings" panose="05000000000000000000" pitchFamily="2" charset="2"/>
              <a:buChar char="q"/>
            </a:pP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Kiến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trúc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YOLOv4-TINY-SPP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được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đề</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xuất</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cho</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mô</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hình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huấn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luyện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nhận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diện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vị</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trí</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out-of-stock</a:t>
            </a:r>
          </a:p>
          <a:p>
            <a:pPr algn="just">
              <a:lnSpc>
                <a:spcPct val="150000"/>
              </a:lnSpc>
              <a:spcBef>
                <a:spcPts val="0"/>
              </a:spcBef>
              <a:buClr>
                <a:srgbClr val="002060"/>
              </a:buClr>
              <a:buFont typeface="Wingdings" panose="05000000000000000000" pitchFamily="2" charset="2"/>
              <a:buChar char="q"/>
            </a:pP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Khối</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Spatial Pyramid </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Pooling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được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đưa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vào</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sau</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khối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Feature Pyramid network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nhằm</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tăng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cường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khả</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năng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trích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xuất</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đặc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trưng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hình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ảnh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trước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khi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qua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lớp</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 Head</a:t>
            </a:r>
          </a:p>
          <a:p>
            <a:pPr algn="just">
              <a:lnSpc>
                <a:spcPct val="150000"/>
              </a:lnSpc>
              <a:spcBef>
                <a:spcPts val="0"/>
              </a:spcBef>
              <a:buClr>
                <a:srgbClr val="002060"/>
              </a:buClr>
              <a:buFont typeface="Wingdings" panose="05000000000000000000" pitchFamily="2" charset="2"/>
              <a:buChar char="q"/>
            </a:pP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Việc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áp</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dụng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khối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SPP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vào</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trong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kiến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trúc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không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làm</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tăng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số</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lượng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phép</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tính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kiến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trúc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lên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quá</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đáng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kể</a:t>
            </a:r>
            <a:endParaRPr lang="en-US" sz="1600"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E127C1E0-CB5D-69A1-7C0D-252A27222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4105" y="4140083"/>
            <a:ext cx="4225323" cy="2540494"/>
          </a:xfrm>
          <a:prstGeom prst="rect">
            <a:avLst/>
          </a:prstGeom>
        </p:spPr>
      </p:pic>
      <p:pic>
        <p:nvPicPr>
          <p:cNvPr id="6" name="Picture 5">
            <a:extLst>
              <a:ext uri="{FF2B5EF4-FFF2-40B4-BE49-F238E27FC236}">
                <a16:creationId xmlns:a16="http://schemas.microsoft.com/office/drawing/2014/main" id="{71622224-6A43-B5CB-DEBC-40AAB6D432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3194" y="243941"/>
            <a:ext cx="6248383" cy="3460311"/>
          </a:xfrm>
          <a:prstGeom prst="rect">
            <a:avLst/>
          </a:prstGeom>
        </p:spPr>
      </p:pic>
      <p:pic>
        <p:nvPicPr>
          <p:cNvPr id="13" name="Picture 12">
            <a:extLst>
              <a:ext uri="{FF2B5EF4-FFF2-40B4-BE49-F238E27FC236}">
                <a16:creationId xmlns:a16="http://schemas.microsoft.com/office/drawing/2014/main" id="{386706F8-5E61-239D-0DAA-B6C8C9EA58CD}"/>
              </a:ext>
            </a:extLst>
          </p:cNvPr>
          <p:cNvPicPr>
            <a:picLocks noChangeAspect="1"/>
          </p:cNvPicPr>
          <p:nvPr/>
        </p:nvPicPr>
        <p:blipFill>
          <a:blip r:embed="rId5"/>
          <a:stretch>
            <a:fillRect/>
          </a:stretch>
        </p:blipFill>
        <p:spPr>
          <a:xfrm>
            <a:off x="906175" y="3970234"/>
            <a:ext cx="4542904" cy="2710343"/>
          </a:xfrm>
          <a:prstGeom prst="rect">
            <a:avLst/>
          </a:prstGeom>
        </p:spPr>
      </p:pic>
    </p:spTree>
    <p:extLst>
      <p:ext uri="{BB962C8B-B14F-4D97-AF65-F5344CB8AC3E}">
        <p14:creationId xmlns:p14="http://schemas.microsoft.com/office/powerpoint/2010/main" val="2009754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0" y="145549"/>
            <a:ext cx="4310743" cy="376965"/>
          </a:xfrm>
          <a:prstGeom prst="rect">
            <a:avLst/>
          </a:prstGeom>
        </p:spPr>
        <p:txBody>
          <a:bodyPr spcFirstLastPara="1" vert="horz" wrap="square" lIns="121900" tIns="121900" rIns="121900" bIns="121900" rtlCol="0" anchor="b" anchorCtr="0">
            <a:noAutofit/>
          </a:bodyPr>
          <a:lstStyle/>
          <a:p>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KIẾN TRÚC YOLOv4-TINY-SPP</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26</a:t>
            </a:fld>
            <a:endParaRPr/>
          </a:p>
        </p:txBody>
      </p:sp>
      <p:pic>
        <p:nvPicPr>
          <p:cNvPr id="3" name="Picture 2">
            <a:extLst>
              <a:ext uri="{FF2B5EF4-FFF2-40B4-BE49-F238E27FC236}">
                <a16:creationId xmlns:a16="http://schemas.microsoft.com/office/drawing/2014/main" id="{1E5ACA7B-B92E-5AAD-2865-CC215AB67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113" y="522514"/>
            <a:ext cx="9521437" cy="6067834"/>
          </a:xfrm>
          <a:prstGeom prst="rect">
            <a:avLst/>
          </a:prstGeom>
        </p:spPr>
      </p:pic>
      <p:graphicFrame>
        <p:nvGraphicFramePr>
          <p:cNvPr id="2" name="Object 1">
            <a:extLst>
              <a:ext uri="{FF2B5EF4-FFF2-40B4-BE49-F238E27FC236}">
                <a16:creationId xmlns:a16="http://schemas.microsoft.com/office/drawing/2014/main" id="{27FC0EB9-23E9-CD86-3A67-8D4C0E7DBB31}"/>
              </a:ext>
            </a:extLst>
          </p:cNvPr>
          <p:cNvGraphicFramePr>
            <a:graphicFrameLocks noChangeAspect="1"/>
          </p:cNvGraphicFramePr>
          <p:nvPr>
            <p:extLst>
              <p:ext uri="{D42A27DB-BD31-4B8C-83A1-F6EECF244321}">
                <p14:modId xmlns:p14="http://schemas.microsoft.com/office/powerpoint/2010/main" val="573656622"/>
              </p:ext>
            </p:extLst>
          </p:nvPr>
        </p:nvGraphicFramePr>
        <p:xfrm>
          <a:off x="8974138" y="4566417"/>
          <a:ext cx="509269" cy="191321"/>
        </p:xfrm>
        <a:graphic>
          <a:graphicData uri="http://schemas.openxmlformats.org/presentationml/2006/ole">
            <mc:AlternateContent xmlns:mc="http://schemas.openxmlformats.org/markup-compatibility/2006">
              <mc:Choice xmlns:v="urn:schemas-microsoft-com:vml" Requires="v">
                <p:oleObj name="Equation" r:id="rId4" imgW="586888" imgH="220996" progId="Equation.DSMT4">
                  <p:embed/>
                </p:oleObj>
              </mc:Choice>
              <mc:Fallback>
                <p:oleObj name="Equation" r:id="rId4" imgW="586888" imgH="220996" progId="Equation.DSMT4">
                  <p:embed/>
                  <p:pic>
                    <p:nvPicPr>
                      <p:cNvPr id="0" name=""/>
                      <p:cNvPicPr/>
                      <p:nvPr/>
                    </p:nvPicPr>
                    <p:blipFill>
                      <a:blip r:embed="rId5"/>
                      <a:stretch>
                        <a:fillRect/>
                      </a:stretch>
                    </p:blipFill>
                    <p:spPr>
                      <a:xfrm>
                        <a:off x="8974138" y="4566417"/>
                        <a:ext cx="509269" cy="191321"/>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3BEBEDB6-B30B-A48B-776B-056193DD4207}"/>
              </a:ext>
            </a:extLst>
          </p:cNvPr>
          <p:cNvGraphicFramePr>
            <a:graphicFrameLocks noChangeAspect="1"/>
          </p:cNvGraphicFramePr>
          <p:nvPr>
            <p:extLst>
              <p:ext uri="{D42A27DB-BD31-4B8C-83A1-F6EECF244321}">
                <p14:modId xmlns:p14="http://schemas.microsoft.com/office/powerpoint/2010/main" val="655139480"/>
              </p:ext>
            </p:extLst>
          </p:nvPr>
        </p:nvGraphicFramePr>
        <p:xfrm>
          <a:off x="8974138" y="5797550"/>
          <a:ext cx="431800" cy="177800"/>
        </p:xfrm>
        <a:graphic>
          <a:graphicData uri="http://schemas.openxmlformats.org/presentationml/2006/ole">
            <mc:AlternateContent xmlns:mc="http://schemas.openxmlformats.org/markup-compatibility/2006">
              <mc:Choice xmlns:v="urn:schemas-microsoft-com:vml" Requires="v">
                <p:oleObj name="Equation" r:id="rId6" imgW="431640" imgH="177480" progId="Equation.DSMT4">
                  <p:embed/>
                </p:oleObj>
              </mc:Choice>
              <mc:Fallback>
                <p:oleObj name="Equation" r:id="rId6" imgW="431640" imgH="177480" progId="Equation.DSMT4">
                  <p:embed/>
                  <p:pic>
                    <p:nvPicPr>
                      <p:cNvPr id="0" name=""/>
                      <p:cNvPicPr/>
                      <p:nvPr/>
                    </p:nvPicPr>
                    <p:blipFill>
                      <a:blip r:embed="rId7"/>
                      <a:stretch>
                        <a:fillRect/>
                      </a:stretch>
                    </p:blipFill>
                    <p:spPr>
                      <a:xfrm>
                        <a:off x="8974138" y="5797550"/>
                        <a:ext cx="431800" cy="177800"/>
                      </a:xfrm>
                      <a:prstGeom prst="rect">
                        <a:avLst/>
                      </a:prstGeom>
                    </p:spPr>
                  </p:pic>
                </p:oleObj>
              </mc:Fallback>
            </mc:AlternateContent>
          </a:graphicData>
        </a:graphic>
      </p:graphicFrame>
    </p:spTree>
    <p:extLst>
      <p:ext uri="{BB962C8B-B14F-4D97-AF65-F5344CB8AC3E}">
        <p14:creationId xmlns:p14="http://schemas.microsoft.com/office/powerpoint/2010/main" val="3422422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27910" y="141705"/>
            <a:ext cx="3744294" cy="371234"/>
          </a:xfrm>
          <a:prstGeom prst="rect">
            <a:avLst/>
          </a:prstGeom>
        </p:spPr>
        <p:txBody>
          <a:bodyPr spcFirstLastPara="1" vert="horz" wrap="square" lIns="121900" tIns="121900" rIns="121900" bIns="121900" rtlCol="0" anchor="b" anchorCtr="0">
            <a:noAutofit/>
          </a:bodyPr>
          <a:lstStyle/>
          <a:p>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GROUP CONVOLUTION</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27</a:t>
            </a:fld>
            <a:endParaRPr/>
          </a:p>
        </p:txBody>
      </p:sp>
      <p:sp>
        <p:nvSpPr>
          <p:cNvPr id="6" name="Google Shape;125;p17">
            <a:extLst>
              <a:ext uri="{FF2B5EF4-FFF2-40B4-BE49-F238E27FC236}">
                <a16:creationId xmlns:a16="http://schemas.microsoft.com/office/drawing/2014/main" id="{CCC3F5E8-38F3-5595-909B-E5A7A4E26926}"/>
              </a:ext>
            </a:extLst>
          </p:cNvPr>
          <p:cNvSpPr txBox="1">
            <a:spLocks noGrp="1"/>
          </p:cNvSpPr>
          <p:nvPr>
            <p:ph type="body" idx="1"/>
          </p:nvPr>
        </p:nvSpPr>
        <p:spPr>
          <a:xfrm>
            <a:off x="523101" y="559592"/>
            <a:ext cx="9815216" cy="1819714"/>
          </a:xfrm>
          <a:prstGeom prst="rect">
            <a:avLst/>
          </a:prstGeom>
        </p:spPr>
        <p:txBody>
          <a:bodyPr spcFirstLastPara="1" vert="horz" wrap="square" lIns="121900" tIns="121900" rIns="121900" bIns="121900" rtlCol="0" anchor="t" anchorCtr="0">
            <a:noAutofit/>
          </a:bodyPr>
          <a:lstStyle/>
          <a:p>
            <a:pPr>
              <a:lnSpc>
                <a:spcPct val="150000"/>
              </a:lnSpc>
              <a:spcBef>
                <a:spcPts val="0"/>
              </a:spcBef>
              <a:buClr>
                <a:srgbClr val="002060"/>
              </a:buClr>
              <a:buSzPct val="100000"/>
              <a:buFont typeface="Wingdings" panose="05000000000000000000" pitchFamily="2" charset="2"/>
              <a:buChar char="q"/>
            </a:pP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Đề</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xuất</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kiến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trúc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YOLOv4-tiny-G3l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cho</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mô</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hình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nhận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dạng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vị</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trí</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In-stock</a:t>
            </a:r>
          </a:p>
          <a:p>
            <a:pPr>
              <a:lnSpc>
                <a:spcPct val="150000"/>
              </a:lnSpc>
              <a:spcBef>
                <a:spcPts val="0"/>
              </a:spcBef>
              <a:buClr>
                <a:srgbClr val="002060"/>
              </a:buClr>
              <a:buSzPct val="100000"/>
              <a:buFont typeface="Wingdings" panose="05000000000000000000" pitchFamily="2" charset="2"/>
              <a:buChar char="q"/>
            </a:pP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Với</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đặc</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điểm</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là</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các</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vật</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thể</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nhỏ</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nên</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áp</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dụng</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phương</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pháp</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tăng</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độ</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phân</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giải</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ảnh</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đầu</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vào</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từ</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416x416 </a:t>
            </a:r>
            <a:r>
              <a:rPr lang="en-US" sz="1600" dirty="0" err="1">
                <a:solidFill>
                  <a:srgbClr val="002060"/>
                </a:solidFill>
                <a:effectLst/>
                <a:latin typeface="Lato" panose="020F0502020204030203" pitchFamily="34" charset="0"/>
                <a:ea typeface="Lato" panose="020F0502020204030203" pitchFamily="34" charset="0"/>
                <a:cs typeface="Lato" panose="020F0502020204030203" pitchFamily="34" charset="0"/>
              </a:rPr>
              <a:t>lên</a:t>
            </a:r>
            <a:r>
              <a:rPr lang="en-US" sz="1600" dirty="0">
                <a:solidFill>
                  <a:srgbClr val="002060"/>
                </a:solidFill>
                <a:effectLst/>
                <a:latin typeface="Lato" panose="020F0502020204030203" pitchFamily="34" charset="0"/>
                <a:ea typeface="Lato" panose="020F0502020204030203" pitchFamily="34" charset="0"/>
                <a:cs typeface="Lato" panose="020F0502020204030203" pitchFamily="34" charset="0"/>
              </a:rPr>
              <a:t> 608x608</a:t>
            </a:r>
          </a:p>
          <a:p>
            <a:pPr>
              <a:lnSpc>
                <a:spcPct val="150000"/>
              </a:lnSpc>
              <a:spcBef>
                <a:spcPts val="0"/>
              </a:spcBef>
              <a:buClr>
                <a:srgbClr val="002060"/>
              </a:buClr>
              <a:buSzPct val="100000"/>
              <a:buFont typeface="Wingdings" panose="05000000000000000000" pitchFamily="2" charset="2"/>
              <a:buChar char="q"/>
            </a:pP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Sử dụng Group convolution để giảm độ phức tạp của mô hình</a:t>
            </a:r>
          </a:p>
        </p:txBody>
      </p:sp>
      <p:pic>
        <p:nvPicPr>
          <p:cNvPr id="16386" name="Picture 2">
            <a:extLst>
              <a:ext uri="{FF2B5EF4-FFF2-40B4-BE49-F238E27FC236}">
                <a16:creationId xmlns:a16="http://schemas.microsoft.com/office/drawing/2014/main" id="{CCDF3E29-6F74-533F-253B-BC6CBEED2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030" y="3073632"/>
            <a:ext cx="5502970" cy="2932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4E9FB4A0-B0DB-A19F-5CB8-7D1B9E7EA4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3440" y="3250283"/>
            <a:ext cx="5375824" cy="245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Object 2">
            <a:extLst>
              <a:ext uri="{FF2B5EF4-FFF2-40B4-BE49-F238E27FC236}">
                <a16:creationId xmlns:a16="http://schemas.microsoft.com/office/drawing/2014/main" id="{35492FBF-B5D9-8691-C14C-3AE1C1C9C40B}"/>
              </a:ext>
            </a:extLst>
          </p:cNvPr>
          <p:cNvGraphicFramePr>
            <a:graphicFrameLocks noChangeAspect="1"/>
          </p:cNvGraphicFramePr>
          <p:nvPr>
            <p:extLst>
              <p:ext uri="{D42A27DB-BD31-4B8C-83A1-F6EECF244321}">
                <p14:modId xmlns:p14="http://schemas.microsoft.com/office/powerpoint/2010/main" val="1720320300"/>
              </p:ext>
            </p:extLst>
          </p:nvPr>
        </p:nvGraphicFramePr>
        <p:xfrm>
          <a:off x="6096000" y="5609917"/>
          <a:ext cx="2338388" cy="257175"/>
        </p:xfrm>
        <a:graphic>
          <a:graphicData uri="http://schemas.openxmlformats.org/presentationml/2006/ole">
            <mc:AlternateContent xmlns:mc="http://schemas.openxmlformats.org/markup-compatibility/2006">
              <mc:Choice xmlns:v="urn:schemas-microsoft-com:vml" Requires="v">
                <p:oleObj name="Equation" r:id="rId5" imgW="2082600" imgH="228600" progId="Equation.DSMT4">
                  <p:embed/>
                </p:oleObj>
              </mc:Choice>
              <mc:Fallback>
                <p:oleObj name="Equation" r:id="rId5" imgW="2082600" imgH="228600" progId="Equation.DSMT4">
                  <p:embed/>
                  <p:pic>
                    <p:nvPicPr>
                      <p:cNvPr id="3" name="Object 2">
                        <a:extLst>
                          <a:ext uri="{FF2B5EF4-FFF2-40B4-BE49-F238E27FC236}">
                            <a16:creationId xmlns:a16="http://schemas.microsoft.com/office/drawing/2014/main" id="{3231D197-8E83-7A3F-552A-9635EE7CDFBC}"/>
                          </a:ext>
                        </a:extLst>
                      </p:cNvPr>
                      <p:cNvPicPr/>
                      <p:nvPr/>
                    </p:nvPicPr>
                    <p:blipFill>
                      <a:blip r:embed="rId6"/>
                      <a:stretch>
                        <a:fillRect/>
                      </a:stretch>
                    </p:blipFill>
                    <p:spPr>
                      <a:xfrm>
                        <a:off x="6096000" y="5609917"/>
                        <a:ext cx="2338388" cy="25717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7D954B9A-7177-A635-01BE-745ECCA8B641}"/>
              </a:ext>
            </a:extLst>
          </p:cNvPr>
          <p:cNvGraphicFramePr>
            <a:graphicFrameLocks noChangeAspect="1"/>
          </p:cNvGraphicFramePr>
          <p:nvPr>
            <p:extLst>
              <p:ext uri="{D42A27DB-BD31-4B8C-83A1-F6EECF244321}">
                <p14:modId xmlns:p14="http://schemas.microsoft.com/office/powerpoint/2010/main" val="1599070617"/>
              </p:ext>
            </p:extLst>
          </p:nvPr>
        </p:nvGraphicFramePr>
        <p:xfrm>
          <a:off x="9296400" y="5522913"/>
          <a:ext cx="2852738" cy="430212"/>
        </p:xfrm>
        <a:graphic>
          <a:graphicData uri="http://schemas.openxmlformats.org/presentationml/2006/ole">
            <mc:AlternateContent xmlns:mc="http://schemas.openxmlformats.org/markup-compatibility/2006">
              <mc:Choice xmlns:v="urn:schemas-microsoft-com:vml" Requires="v">
                <p:oleObj name="Equation" r:id="rId7" imgW="2616120" imgH="393480" progId="Equation.DSMT4">
                  <p:embed/>
                </p:oleObj>
              </mc:Choice>
              <mc:Fallback>
                <p:oleObj name="Equation" r:id="rId7" imgW="2616120" imgH="393480" progId="Equation.DSMT4">
                  <p:embed/>
                  <p:pic>
                    <p:nvPicPr>
                      <p:cNvPr id="4" name="Object 3">
                        <a:extLst>
                          <a:ext uri="{FF2B5EF4-FFF2-40B4-BE49-F238E27FC236}">
                            <a16:creationId xmlns:a16="http://schemas.microsoft.com/office/drawing/2014/main" id="{48E0DE18-B39A-D844-0B99-525815228380}"/>
                          </a:ext>
                        </a:extLst>
                      </p:cNvPr>
                      <p:cNvPicPr/>
                      <p:nvPr/>
                    </p:nvPicPr>
                    <p:blipFill>
                      <a:blip r:embed="rId8"/>
                      <a:stretch>
                        <a:fillRect/>
                      </a:stretch>
                    </p:blipFill>
                    <p:spPr>
                      <a:xfrm>
                        <a:off x="9296400" y="5522913"/>
                        <a:ext cx="2852738" cy="430212"/>
                      </a:xfrm>
                      <a:prstGeom prst="rect">
                        <a:avLst/>
                      </a:prstGeom>
                    </p:spPr>
                  </p:pic>
                </p:oleObj>
              </mc:Fallback>
            </mc:AlternateContent>
          </a:graphicData>
        </a:graphic>
      </p:graphicFrame>
    </p:spTree>
    <p:extLst>
      <p:ext uri="{BB962C8B-B14F-4D97-AF65-F5344CB8AC3E}">
        <p14:creationId xmlns:p14="http://schemas.microsoft.com/office/powerpoint/2010/main" val="813196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361175" y="85967"/>
            <a:ext cx="5031919" cy="436548"/>
          </a:xfrm>
          <a:prstGeom prst="rect">
            <a:avLst/>
          </a:prstGeom>
        </p:spPr>
        <p:txBody>
          <a:bodyPr spcFirstLastPara="1" vert="horz" wrap="square" lIns="121900" tIns="121900" rIns="121900" bIns="121900" rtlCol="0" anchor="b" anchorCtr="0">
            <a:noAutofit/>
          </a:bodyPr>
          <a:lstStyle/>
          <a:p>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ĐỀ XUẤT KIẾN TRÚC YOLOv4-TINY-G3l</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28</a:t>
            </a:fld>
            <a:endParaRPr/>
          </a:p>
        </p:txBody>
      </p:sp>
      <p:pic>
        <p:nvPicPr>
          <p:cNvPr id="4" name="Picture 3">
            <a:extLst>
              <a:ext uri="{FF2B5EF4-FFF2-40B4-BE49-F238E27FC236}">
                <a16:creationId xmlns:a16="http://schemas.microsoft.com/office/drawing/2014/main" id="{6AD8DEC8-762A-1AF0-7303-0D7AF7170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483" y="4274951"/>
            <a:ext cx="3824106" cy="2299261"/>
          </a:xfrm>
          <a:prstGeom prst="rect">
            <a:avLst/>
          </a:prstGeom>
        </p:spPr>
      </p:pic>
      <p:pic>
        <p:nvPicPr>
          <p:cNvPr id="6" name="Picture 5">
            <a:extLst>
              <a:ext uri="{FF2B5EF4-FFF2-40B4-BE49-F238E27FC236}">
                <a16:creationId xmlns:a16="http://schemas.microsoft.com/office/drawing/2014/main" id="{C2EB7EE4-3646-1601-46D4-918F470B1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6888" y="283788"/>
            <a:ext cx="6185112" cy="3741300"/>
          </a:xfrm>
          <a:prstGeom prst="rect">
            <a:avLst/>
          </a:prstGeom>
        </p:spPr>
      </p:pic>
      <p:sp>
        <p:nvSpPr>
          <p:cNvPr id="7" name="Google Shape;125;p17">
            <a:extLst>
              <a:ext uri="{FF2B5EF4-FFF2-40B4-BE49-F238E27FC236}">
                <a16:creationId xmlns:a16="http://schemas.microsoft.com/office/drawing/2014/main" id="{D2E5B030-8D49-4BCF-504C-793AAB12F2F1}"/>
              </a:ext>
            </a:extLst>
          </p:cNvPr>
          <p:cNvSpPr txBox="1">
            <a:spLocks noGrp="1"/>
          </p:cNvSpPr>
          <p:nvPr>
            <p:ph type="body" idx="1"/>
          </p:nvPr>
        </p:nvSpPr>
        <p:spPr>
          <a:xfrm>
            <a:off x="-1" y="486309"/>
            <a:ext cx="5952931" cy="3357903"/>
          </a:xfrm>
          <a:prstGeom prst="rect">
            <a:avLst/>
          </a:prstGeom>
        </p:spPr>
        <p:txBody>
          <a:bodyPr spcFirstLastPara="1" vert="horz" wrap="square" lIns="121900" tIns="121900" rIns="121900" bIns="121900" rtlCol="0" anchor="t" anchorCtr="0">
            <a:noAutofit/>
          </a:bodyPr>
          <a:lstStyle/>
          <a:p>
            <a:pPr algn="just">
              <a:lnSpc>
                <a:spcPct val="150000"/>
              </a:lnSpc>
              <a:spcBef>
                <a:spcPts val="0"/>
              </a:spcBef>
              <a:buClr>
                <a:srgbClr val="002060"/>
              </a:buClr>
              <a:buFont typeface="Wingdings" panose="05000000000000000000" pitchFamily="2" charset="2"/>
              <a:buChar char="q"/>
            </a:pP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Kiến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trúc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YOLOv4-TINY-G3l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được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đề</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xuất</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cho</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mô</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hình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huấn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luyện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nhận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diện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vị</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trí</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in-stock</a:t>
            </a:r>
          </a:p>
          <a:p>
            <a:pPr algn="just">
              <a:lnSpc>
                <a:spcPct val="150000"/>
              </a:lnSpc>
              <a:spcBef>
                <a:spcPts val="0"/>
              </a:spcBef>
              <a:buClr>
                <a:srgbClr val="002060"/>
              </a:buClr>
              <a:buFont typeface="Wingdings" panose="05000000000000000000" pitchFamily="2" charset="2"/>
              <a:buChar char="q"/>
            </a:pP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Với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đặc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điểm</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nhận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dạng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là</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đối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tượng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nhỏ</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trên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kệ</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hàng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nên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việc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tăng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kích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thước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ảnh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đầu</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vào</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từ</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416x416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lên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608x608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sẽ</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cải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thiện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được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độ</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chính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xác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mô</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hình</a:t>
            </a:r>
            <a:endParaRPr lang="en-US" sz="1600" dirty="0">
              <a:solidFill>
                <a:srgbClr val="002060"/>
              </a:solidFill>
              <a:latin typeface="Lato" panose="020F0502020204030203" pitchFamily="34" charset="0"/>
              <a:ea typeface="Lato" panose="020F0502020204030203" pitchFamily="34" charset="0"/>
              <a:cs typeface="Lato" panose="020F0502020204030203" pitchFamily="34" charset="0"/>
            </a:endParaRPr>
          </a:p>
          <a:p>
            <a:pPr algn="just">
              <a:lnSpc>
                <a:spcPct val="150000"/>
              </a:lnSpc>
              <a:spcBef>
                <a:spcPts val="0"/>
              </a:spcBef>
              <a:buClr>
                <a:srgbClr val="002060"/>
              </a:buClr>
              <a:buFont typeface="Wingdings" panose="05000000000000000000" pitchFamily="2" charset="2"/>
              <a:buChar char="q"/>
            </a:pP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Áp</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dụng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lớp</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group convolution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thay</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cho</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lớp</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convolution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thông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thường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giúp</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giảm</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độ</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phức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tạp</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mô</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hình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nhưng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vẫn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giữ</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được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độ</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chính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xác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mô</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hình</a:t>
            </a:r>
            <a:endParaRPr lang="en-US" sz="1600"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pic>
        <p:nvPicPr>
          <p:cNvPr id="12" name="Picture 11">
            <a:extLst>
              <a:ext uri="{FF2B5EF4-FFF2-40B4-BE49-F238E27FC236}">
                <a16:creationId xmlns:a16="http://schemas.microsoft.com/office/drawing/2014/main" id="{9623A580-3F7E-C31D-F7CC-EFF1F580E8A8}"/>
              </a:ext>
            </a:extLst>
          </p:cNvPr>
          <p:cNvPicPr>
            <a:picLocks noChangeAspect="1"/>
          </p:cNvPicPr>
          <p:nvPr/>
        </p:nvPicPr>
        <p:blipFill>
          <a:blip r:embed="rId5"/>
          <a:stretch>
            <a:fillRect/>
          </a:stretch>
        </p:blipFill>
        <p:spPr>
          <a:xfrm>
            <a:off x="951722" y="3734872"/>
            <a:ext cx="4721599" cy="2839340"/>
          </a:xfrm>
          <a:prstGeom prst="rect">
            <a:avLst/>
          </a:prstGeom>
        </p:spPr>
      </p:pic>
    </p:spTree>
    <p:extLst>
      <p:ext uri="{BB962C8B-B14F-4D97-AF65-F5344CB8AC3E}">
        <p14:creationId xmlns:p14="http://schemas.microsoft.com/office/powerpoint/2010/main" val="1256172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361175" y="85966"/>
            <a:ext cx="4154841" cy="595169"/>
          </a:xfrm>
          <a:prstGeom prst="rect">
            <a:avLst/>
          </a:prstGeom>
        </p:spPr>
        <p:txBody>
          <a:bodyPr spcFirstLastPara="1" vert="horz" wrap="square" lIns="121900" tIns="121900" rIns="121900" bIns="121900" rtlCol="0" anchor="b" anchorCtr="0">
            <a:noAutofit/>
          </a:bodyPr>
          <a:lstStyle/>
          <a:p>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KIẾN TRÚC YOLOv4-tiny-G3l</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29</a:t>
            </a:fld>
            <a:endParaRPr/>
          </a:p>
        </p:txBody>
      </p:sp>
      <p:pic>
        <p:nvPicPr>
          <p:cNvPr id="3" name="Picture 2">
            <a:extLst>
              <a:ext uri="{FF2B5EF4-FFF2-40B4-BE49-F238E27FC236}">
                <a16:creationId xmlns:a16="http://schemas.microsoft.com/office/drawing/2014/main" id="{C02C9441-13F0-AD5A-AE49-5BD0A01FA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75" y="681135"/>
            <a:ext cx="11352245" cy="5862891"/>
          </a:xfrm>
          <a:prstGeom prst="rect">
            <a:avLst/>
          </a:prstGeom>
        </p:spPr>
      </p:pic>
      <p:graphicFrame>
        <p:nvGraphicFramePr>
          <p:cNvPr id="2" name="Object 1">
            <a:extLst>
              <a:ext uri="{FF2B5EF4-FFF2-40B4-BE49-F238E27FC236}">
                <a16:creationId xmlns:a16="http://schemas.microsoft.com/office/drawing/2014/main" id="{ADF90BC1-1669-9ADD-9E55-19CAB20AC870}"/>
              </a:ext>
            </a:extLst>
          </p:cNvPr>
          <p:cNvGraphicFramePr>
            <a:graphicFrameLocks noChangeAspect="1"/>
          </p:cNvGraphicFramePr>
          <p:nvPr>
            <p:extLst>
              <p:ext uri="{D42A27DB-BD31-4B8C-83A1-F6EECF244321}">
                <p14:modId xmlns:p14="http://schemas.microsoft.com/office/powerpoint/2010/main" val="1875173723"/>
              </p:ext>
            </p:extLst>
          </p:nvPr>
        </p:nvGraphicFramePr>
        <p:xfrm>
          <a:off x="8769350" y="5781675"/>
          <a:ext cx="431800" cy="177800"/>
        </p:xfrm>
        <a:graphic>
          <a:graphicData uri="http://schemas.openxmlformats.org/presentationml/2006/ole">
            <mc:AlternateContent xmlns:mc="http://schemas.openxmlformats.org/markup-compatibility/2006">
              <mc:Choice xmlns:v="urn:schemas-microsoft-com:vml" Requires="v">
                <p:oleObj name="Equation" r:id="rId4" imgW="431640" imgH="177480" progId="Equation.DSMT4">
                  <p:embed/>
                </p:oleObj>
              </mc:Choice>
              <mc:Fallback>
                <p:oleObj name="Equation" r:id="rId4" imgW="431640" imgH="177480" progId="Equation.DSMT4">
                  <p:embed/>
                  <p:pic>
                    <p:nvPicPr>
                      <p:cNvPr id="0" name=""/>
                      <p:cNvPicPr/>
                      <p:nvPr/>
                    </p:nvPicPr>
                    <p:blipFill>
                      <a:blip r:embed="rId5"/>
                      <a:stretch>
                        <a:fillRect/>
                      </a:stretch>
                    </p:blipFill>
                    <p:spPr>
                      <a:xfrm>
                        <a:off x="8769350" y="5781675"/>
                        <a:ext cx="431800" cy="1778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122C187C-D967-DCFC-A3F4-35025CE0C8CD}"/>
              </a:ext>
            </a:extLst>
          </p:cNvPr>
          <p:cNvGraphicFramePr>
            <a:graphicFrameLocks noChangeAspect="1"/>
          </p:cNvGraphicFramePr>
          <p:nvPr>
            <p:extLst>
              <p:ext uri="{D42A27DB-BD31-4B8C-83A1-F6EECF244321}">
                <p14:modId xmlns:p14="http://schemas.microsoft.com/office/powerpoint/2010/main" val="1062514414"/>
              </p:ext>
            </p:extLst>
          </p:nvPr>
        </p:nvGraphicFramePr>
        <p:xfrm>
          <a:off x="8755063" y="4257675"/>
          <a:ext cx="457200" cy="177800"/>
        </p:xfrm>
        <a:graphic>
          <a:graphicData uri="http://schemas.openxmlformats.org/presentationml/2006/ole">
            <mc:AlternateContent xmlns:mc="http://schemas.openxmlformats.org/markup-compatibility/2006">
              <mc:Choice xmlns:v="urn:schemas-microsoft-com:vml" Requires="v">
                <p:oleObj name="Equation" r:id="rId6" imgW="457200" imgH="177480" progId="Equation.DSMT4">
                  <p:embed/>
                </p:oleObj>
              </mc:Choice>
              <mc:Fallback>
                <p:oleObj name="Equation" r:id="rId6" imgW="457200" imgH="177480" progId="Equation.DSMT4">
                  <p:embed/>
                  <p:pic>
                    <p:nvPicPr>
                      <p:cNvPr id="0" name=""/>
                      <p:cNvPicPr/>
                      <p:nvPr/>
                    </p:nvPicPr>
                    <p:blipFill>
                      <a:blip r:embed="rId7"/>
                      <a:stretch>
                        <a:fillRect/>
                      </a:stretch>
                    </p:blipFill>
                    <p:spPr>
                      <a:xfrm>
                        <a:off x="8755063" y="4257675"/>
                        <a:ext cx="457200" cy="1778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C9AE24F3-ED98-C510-3DE7-33301307605D}"/>
              </a:ext>
            </a:extLst>
          </p:cNvPr>
          <p:cNvGraphicFramePr>
            <a:graphicFrameLocks noChangeAspect="1"/>
          </p:cNvGraphicFramePr>
          <p:nvPr>
            <p:extLst>
              <p:ext uri="{D42A27DB-BD31-4B8C-83A1-F6EECF244321}">
                <p14:modId xmlns:p14="http://schemas.microsoft.com/office/powerpoint/2010/main" val="2518800628"/>
              </p:ext>
            </p:extLst>
          </p:nvPr>
        </p:nvGraphicFramePr>
        <p:xfrm>
          <a:off x="8751888" y="3074988"/>
          <a:ext cx="469900" cy="177800"/>
        </p:xfrm>
        <a:graphic>
          <a:graphicData uri="http://schemas.openxmlformats.org/presentationml/2006/ole">
            <mc:AlternateContent xmlns:mc="http://schemas.openxmlformats.org/markup-compatibility/2006">
              <mc:Choice xmlns:v="urn:schemas-microsoft-com:vml" Requires="v">
                <p:oleObj name="Equation" r:id="rId8" imgW="469800" imgH="177480" progId="Equation.DSMT4">
                  <p:embed/>
                </p:oleObj>
              </mc:Choice>
              <mc:Fallback>
                <p:oleObj name="Equation" r:id="rId8" imgW="469800" imgH="177480" progId="Equation.DSMT4">
                  <p:embed/>
                  <p:pic>
                    <p:nvPicPr>
                      <p:cNvPr id="0" name=""/>
                      <p:cNvPicPr/>
                      <p:nvPr/>
                    </p:nvPicPr>
                    <p:blipFill>
                      <a:blip r:embed="rId9"/>
                      <a:stretch>
                        <a:fillRect/>
                      </a:stretch>
                    </p:blipFill>
                    <p:spPr>
                      <a:xfrm>
                        <a:off x="8751888" y="3074988"/>
                        <a:ext cx="469900" cy="177800"/>
                      </a:xfrm>
                      <a:prstGeom prst="rect">
                        <a:avLst/>
                      </a:prstGeom>
                    </p:spPr>
                  </p:pic>
                </p:oleObj>
              </mc:Fallback>
            </mc:AlternateContent>
          </a:graphicData>
        </a:graphic>
      </p:graphicFrame>
    </p:spTree>
    <p:extLst>
      <p:ext uri="{BB962C8B-B14F-4D97-AF65-F5344CB8AC3E}">
        <p14:creationId xmlns:p14="http://schemas.microsoft.com/office/powerpoint/2010/main" val="3148099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7"/>
          <p:cNvSpPr txBox="1">
            <a:spLocks noGrp="1"/>
          </p:cNvSpPr>
          <p:nvPr>
            <p:ph type="ctrTitle"/>
          </p:nvPr>
        </p:nvSpPr>
        <p:spPr>
          <a:xfrm>
            <a:off x="914400" y="2111123"/>
            <a:ext cx="10363200" cy="1546400"/>
          </a:xfrm>
          <a:prstGeom prst="rect">
            <a:avLst/>
          </a:prstGeom>
        </p:spPr>
        <p:txBody>
          <a:bodyPr spcFirstLastPara="1" vert="horz" wrap="square" lIns="121900" tIns="121900" rIns="121900" bIns="121900" rtlCol="0" anchor="b" anchorCtr="0">
            <a:noAutofit/>
          </a:bodyPr>
          <a:lstStyle/>
          <a:p>
            <a:r>
              <a:rPr lang="en" b="1" dirty="0">
                <a:solidFill>
                  <a:schemeClr val="accent2"/>
                </a:solidFill>
              </a:rPr>
              <a:t>1.</a:t>
            </a:r>
          </a:p>
          <a:p>
            <a:r>
              <a:rPr lang="en-US" b="1" dirty="0"/>
              <a:t>TỔNG QUAN ĐỀ TÀI</a:t>
            </a:r>
          </a:p>
        </p:txBody>
      </p:sp>
      <p:pic>
        <p:nvPicPr>
          <p:cNvPr id="4" name="Picture 2" descr="Xét Tuyển | SPKT | HCMUTE | ĐH Sư Phạm Kỹ Thuật TP.HCM">
            <a:extLst>
              <a:ext uri="{FF2B5EF4-FFF2-40B4-BE49-F238E27FC236}">
                <a16:creationId xmlns:a16="http://schemas.microsoft.com/office/drawing/2014/main" id="{AB8A2A88-0E6C-CD33-7D8D-9BE519351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48325"/>
            <a:ext cx="5600700" cy="1209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361175" y="85966"/>
            <a:ext cx="6403519" cy="408556"/>
          </a:xfrm>
          <a:prstGeom prst="rect">
            <a:avLst/>
          </a:prstGeom>
        </p:spPr>
        <p:txBody>
          <a:bodyPr spcFirstLastPara="1" vert="horz" wrap="square" lIns="121900" tIns="121900" rIns="121900" bIns="121900" rtlCol="0" anchor="b" anchorCtr="0">
            <a:noAutofit/>
          </a:bodyPr>
          <a:lstStyle/>
          <a:p>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SƠ ĐỒ THUẬT TOÁN XỬ LÝ TRÊN PHẦN CỨNG</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30</a:t>
            </a:fld>
            <a:endParaRPr/>
          </a:p>
        </p:txBody>
      </p:sp>
      <p:pic>
        <p:nvPicPr>
          <p:cNvPr id="8197" name="Picture 5" descr="Lối sống Yolo khiến người trẻ buông thả, dùng hàng fake | Báo Dân trí">
            <a:extLst>
              <a:ext uri="{FF2B5EF4-FFF2-40B4-BE49-F238E27FC236}">
                <a16:creationId xmlns:a16="http://schemas.microsoft.com/office/drawing/2014/main" id="{65309CDB-B9F7-2042-741D-ACE420689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95285"/>
            <a:ext cx="1602144" cy="9345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FEB3EDF-C7D0-225C-6C9C-FAFDB1376B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8366" y="917784"/>
            <a:ext cx="6159652" cy="5690166"/>
          </a:xfrm>
          <a:prstGeom prst="rect">
            <a:avLst/>
          </a:prstGeom>
        </p:spPr>
      </p:pic>
      <p:graphicFrame>
        <p:nvGraphicFramePr>
          <p:cNvPr id="2" name="Object 1">
            <a:extLst>
              <a:ext uri="{FF2B5EF4-FFF2-40B4-BE49-F238E27FC236}">
                <a16:creationId xmlns:a16="http://schemas.microsoft.com/office/drawing/2014/main" id="{8E5010FC-E8E6-E96B-0282-D792773532C5}"/>
              </a:ext>
            </a:extLst>
          </p:cNvPr>
          <p:cNvGraphicFramePr>
            <a:graphicFrameLocks noChangeAspect="1"/>
          </p:cNvGraphicFramePr>
          <p:nvPr>
            <p:extLst>
              <p:ext uri="{D42A27DB-BD31-4B8C-83A1-F6EECF244321}">
                <p14:modId xmlns:p14="http://schemas.microsoft.com/office/powerpoint/2010/main" val="3616297092"/>
              </p:ext>
            </p:extLst>
          </p:nvPr>
        </p:nvGraphicFramePr>
        <p:xfrm>
          <a:off x="989013" y="4797425"/>
          <a:ext cx="3463925" cy="692150"/>
        </p:xfrm>
        <a:graphic>
          <a:graphicData uri="http://schemas.openxmlformats.org/presentationml/2006/ole">
            <mc:AlternateContent xmlns:mc="http://schemas.openxmlformats.org/markup-compatibility/2006">
              <mc:Choice xmlns:v="urn:schemas-microsoft-com:vml" Requires="v">
                <p:oleObj name="Equation" r:id="rId5" imgW="2158920" imgH="431640" progId="Equation.DSMT4">
                  <p:embed/>
                </p:oleObj>
              </mc:Choice>
              <mc:Fallback>
                <p:oleObj name="Equation" r:id="rId5" imgW="2158920" imgH="431640" progId="Equation.DSMT4">
                  <p:embed/>
                  <p:pic>
                    <p:nvPicPr>
                      <p:cNvPr id="0" name=""/>
                      <p:cNvPicPr/>
                      <p:nvPr/>
                    </p:nvPicPr>
                    <p:blipFill>
                      <a:blip r:embed="rId6"/>
                      <a:stretch>
                        <a:fillRect/>
                      </a:stretch>
                    </p:blipFill>
                    <p:spPr>
                      <a:xfrm>
                        <a:off x="989013" y="4797425"/>
                        <a:ext cx="3463925" cy="692150"/>
                      </a:xfrm>
                      <a:prstGeom prst="rect">
                        <a:avLst/>
                      </a:prstGeom>
                    </p:spPr>
                  </p:pic>
                </p:oleObj>
              </mc:Fallback>
            </mc:AlternateContent>
          </a:graphicData>
        </a:graphic>
      </p:graphicFrame>
      <p:sp>
        <p:nvSpPr>
          <p:cNvPr id="4" name="Google Shape;125;p17">
            <a:extLst>
              <a:ext uri="{FF2B5EF4-FFF2-40B4-BE49-F238E27FC236}">
                <a16:creationId xmlns:a16="http://schemas.microsoft.com/office/drawing/2014/main" id="{A581F730-39DB-515C-D85B-280CF56463C9}"/>
              </a:ext>
            </a:extLst>
          </p:cNvPr>
          <p:cNvSpPr txBox="1">
            <a:spLocks noGrp="1"/>
          </p:cNvSpPr>
          <p:nvPr>
            <p:ph type="body" idx="1"/>
          </p:nvPr>
        </p:nvSpPr>
        <p:spPr>
          <a:xfrm>
            <a:off x="10975" y="983098"/>
            <a:ext cx="5419441" cy="3357903"/>
          </a:xfrm>
          <a:prstGeom prst="rect">
            <a:avLst/>
          </a:prstGeom>
        </p:spPr>
        <p:txBody>
          <a:bodyPr spcFirstLastPara="1" vert="horz" wrap="square" lIns="121900" tIns="121900" rIns="121900" bIns="121900" rtlCol="0" anchor="t" anchorCtr="0">
            <a:noAutofit/>
          </a:bodyPr>
          <a:lstStyle/>
          <a:p>
            <a:pPr algn="just">
              <a:lnSpc>
                <a:spcPct val="150000"/>
              </a:lnSpc>
              <a:spcBef>
                <a:spcPts val="0"/>
              </a:spcBef>
              <a:buClr>
                <a:srgbClr val="002060"/>
              </a:buClr>
              <a:buFont typeface="Wingdings" panose="05000000000000000000" pitchFamily="2" charset="2"/>
              <a:buChar char="q"/>
            </a:pP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Sơ</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đồ</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xử</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lý</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trên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phần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cứng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jetson nano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sẽ</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xử</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lý</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ảnh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đầu</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vào</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và</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đưa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ra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hình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ảnh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đầu</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ra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chứa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vị</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trí</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OOS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và</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IS</a:t>
            </a:r>
          </a:p>
          <a:p>
            <a:pPr algn="just">
              <a:lnSpc>
                <a:spcPct val="150000"/>
              </a:lnSpc>
              <a:spcBef>
                <a:spcPts val="0"/>
              </a:spcBef>
              <a:buClr>
                <a:srgbClr val="002060"/>
              </a:buClr>
              <a:buFont typeface="Wingdings" panose="05000000000000000000" pitchFamily="2" charset="2"/>
              <a:buChar char="q"/>
            </a:pP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Chỉ</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số</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OOS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và</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IS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sẽ</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được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gửi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về</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firebase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để</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giao</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diện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hiển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thị</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lấy</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thông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số</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và</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hiển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thị</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lên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giao</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diện</a:t>
            </a:r>
            <a:endParaRPr lang="en-US" sz="1600" dirty="0">
              <a:solidFill>
                <a:srgbClr val="002060"/>
              </a:solidFill>
              <a:latin typeface="Lato" panose="020F0502020204030203" pitchFamily="34" charset="0"/>
              <a:ea typeface="Lato" panose="020F0502020204030203" pitchFamily="34" charset="0"/>
              <a:cs typeface="Lato" panose="020F0502020204030203" pitchFamily="34" charset="0"/>
            </a:endParaRPr>
          </a:p>
          <a:p>
            <a:pPr algn="just">
              <a:lnSpc>
                <a:spcPct val="150000"/>
              </a:lnSpc>
              <a:spcBef>
                <a:spcPts val="0"/>
              </a:spcBef>
              <a:buClr>
                <a:srgbClr val="002060"/>
              </a:buClr>
              <a:buFont typeface="Wingdings" panose="05000000000000000000" pitchFamily="2" charset="2"/>
              <a:buChar char="q"/>
            </a:pP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Tỉ</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lệ</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available on shelf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được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tính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dựa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theo</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tổng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diện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tích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vị</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trí</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OOS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và</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ISS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trên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kệ</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hàng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tại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thời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điểm</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thu</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thập</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hình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ảnh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1400065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361176" y="85966"/>
            <a:ext cx="7279314" cy="389895"/>
          </a:xfrm>
          <a:prstGeom prst="rect">
            <a:avLst/>
          </a:prstGeom>
        </p:spPr>
        <p:txBody>
          <a:bodyPr spcFirstLastPara="1" vert="horz" wrap="square" lIns="121900" tIns="121900" rIns="121900" bIns="121900" rtlCol="0" anchor="b" anchorCtr="0">
            <a:noAutofit/>
          </a:bodyPr>
          <a:lstStyle/>
          <a:p>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SƠ ĐỒ THUẬT TOÁN XỬ LÝ TRÊN GIAO DIỆN HIỂN THỊ</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31</a:t>
            </a:fld>
            <a:endParaRPr/>
          </a:p>
        </p:txBody>
      </p:sp>
      <p:pic>
        <p:nvPicPr>
          <p:cNvPr id="7" name="Picture 6">
            <a:extLst>
              <a:ext uri="{FF2B5EF4-FFF2-40B4-BE49-F238E27FC236}">
                <a16:creationId xmlns:a16="http://schemas.microsoft.com/office/drawing/2014/main" id="{141BB282-28CB-D372-A412-C35AC89E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547" y="768244"/>
            <a:ext cx="7279314" cy="5771392"/>
          </a:xfrm>
          <a:prstGeom prst="rect">
            <a:avLst/>
          </a:prstGeom>
        </p:spPr>
      </p:pic>
      <p:pic>
        <p:nvPicPr>
          <p:cNvPr id="9" name="Picture 8">
            <a:extLst>
              <a:ext uri="{FF2B5EF4-FFF2-40B4-BE49-F238E27FC236}">
                <a16:creationId xmlns:a16="http://schemas.microsoft.com/office/drawing/2014/main" id="{B126E63D-E172-570A-0037-7F3A7C467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139" y="768244"/>
            <a:ext cx="2565501" cy="5770329"/>
          </a:xfrm>
          <a:prstGeom prst="rect">
            <a:avLst/>
          </a:prstGeom>
        </p:spPr>
      </p:pic>
    </p:spTree>
    <p:extLst>
      <p:ext uri="{BB962C8B-B14F-4D97-AF65-F5344CB8AC3E}">
        <p14:creationId xmlns:p14="http://schemas.microsoft.com/office/powerpoint/2010/main" val="1965569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7"/>
          <p:cNvSpPr txBox="1">
            <a:spLocks noGrp="1"/>
          </p:cNvSpPr>
          <p:nvPr>
            <p:ph type="ctrTitle"/>
          </p:nvPr>
        </p:nvSpPr>
        <p:spPr>
          <a:xfrm>
            <a:off x="914400" y="2111123"/>
            <a:ext cx="10363200" cy="1546400"/>
          </a:xfrm>
          <a:prstGeom prst="rect">
            <a:avLst/>
          </a:prstGeom>
        </p:spPr>
        <p:txBody>
          <a:bodyPr spcFirstLastPara="1" vert="horz" wrap="square" lIns="121900" tIns="121900" rIns="121900" bIns="121900" rtlCol="0" anchor="b" anchorCtr="0">
            <a:noAutofit/>
          </a:bodyPr>
          <a:lstStyle/>
          <a:p>
            <a:r>
              <a:rPr lang="en" b="1" dirty="0">
                <a:solidFill>
                  <a:schemeClr val="accent2"/>
                </a:solidFill>
              </a:rPr>
              <a:t>4.</a:t>
            </a:r>
            <a:endParaRPr b="1" dirty="0">
              <a:solidFill>
                <a:schemeClr val="accent2"/>
              </a:solidFill>
            </a:endParaRPr>
          </a:p>
          <a:p>
            <a:r>
              <a:rPr lang="en" b="1" dirty="0"/>
              <a:t>ĐÁNH GIÁ HỆ THỐNG</a:t>
            </a:r>
            <a:endParaRPr b="1" dirty="0"/>
          </a:p>
        </p:txBody>
      </p:sp>
      <p:pic>
        <p:nvPicPr>
          <p:cNvPr id="2" name="Picture 2" descr="Xét Tuyển | SPKT | HCMUTE | ĐH Sư Phạm Kỹ Thuật TP.HCM">
            <a:extLst>
              <a:ext uri="{FF2B5EF4-FFF2-40B4-BE49-F238E27FC236}">
                <a16:creationId xmlns:a16="http://schemas.microsoft.com/office/drawing/2014/main" id="{543CD3F4-89F4-C637-B337-B4BA63CD8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48325"/>
            <a:ext cx="5600700" cy="120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846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361175" y="85966"/>
            <a:ext cx="10527649" cy="403583"/>
          </a:xfrm>
          <a:prstGeom prst="rect">
            <a:avLst/>
          </a:prstGeom>
        </p:spPr>
        <p:txBody>
          <a:bodyPr spcFirstLastPara="1" vert="horz" wrap="square" lIns="121900" tIns="121900" rIns="121900" bIns="121900" rtlCol="0" anchor="b" anchorCtr="0">
            <a:noAutofit/>
          </a:bodyPr>
          <a:lstStyle/>
          <a:p>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HUẤN LUYỆN MÔ HÌNH PHÁT HIỆN VỊ TRÍ OUT-OF-STOCK</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33</a:t>
            </a:fld>
            <a:endParaRPr/>
          </a:p>
        </p:txBody>
      </p:sp>
      <p:pic>
        <p:nvPicPr>
          <p:cNvPr id="3" name="Picture 2">
            <a:extLst>
              <a:ext uri="{FF2B5EF4-FFF2-40B4-BE49-F238E27FC236}">
                <a16:creationId xmlns:a16="http://schemas.microsoft.com/office/drawing/2014/main" id="{6AC33624-9C01-A836-F2A0-A11330C1F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967" y="2191712"/>
            <a:ext cx="5271405" cy="4070865"/>
          </a:xfrm>
          <a:prstGeom prst="rect">
            <a:avLst/>
          </a:prstGeom>
        </p:spPr>
      </p:pic>
      <p:pic>
        <p:nvPicPr>
          <p:cNvPr id="6" name="Picture 5">
            <a:extLst>
              <a:ext uri="{FF2B5EF4-FFF2-40B4-BE49-F238E27FC236}">
                <a16:creationId xmlns:a16="http://schemas.microsoft.com/office/drawing/2014/main" id="{43869E6E-586B-C66D-BC41-A07F7F5BF4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8117" y="2191712"/>
            <a:ext cx="5324375" cy="4070865"/>
          </a:xfrm>
          <a:prstGeom prst="rect">
            <a:avLst/>
          </a:prstGeom>
        </p:spPr>
      </p:pic>
      <p:sp>
        <p:nvSpPr>
          <p:cNvPr id="7" name="Google Shape;125;p17">
            <a:extLst>
              <a:ext uri="{FF2B5EF4-FFF2-40B4-BE49-F238E27FC236}">
                <a16:creationId xmlns:a16="http://schemas.microsoft.com/office/drawing/2014/main" id="{02E03336-2451-665E-86AD-AC799A3117BE}"/>
              </a:ext>
            </a:extLst>
          </p:cNvPr>
          <p:cNvSpPr txBox="1">
            <a:spLocks noGrp="1"/>
          </p:cNvSpPr>
          <p:nvPr>
            <p:ph type="body" idx="1"/>
          </p:nvPr>
        </p:nvSpPr>
        <p:spPr>
          <a:xfrm>
            <a:off x="516763" y="391885"/>
            <a:ext cx="10101473" cy="1751171"/>
          </a:xfrm>
          <a:prstGeom prst="rect">
            <a:avLst/>
          </a:prstGeom>
        </p:spPr>
        <p:txBody>
          <a:bodyPr spcFirstLastPara="1" vert="horz" wrap="square" lIns="121900" tIns="121900" rIns="121900" bIns="121900" rtlCol="0" anchor="t" anchorCtr="0">
            <a:noAutofit/>
          </a:bodyPr>
          <a:lstStyle/>
          <a:p>
            <a:pPr>
              <a:lnSpc>
                <a:spcPct val="150000"/>
              </a:lnSpc>
              <a:spcBef>
                <a:spcPts val="0"/>
              </a:spcBef>
              <a:buClr>
                <a:srgbClr val="002060"/>
              </a:buClr>
              <a:buSzPct val="100000"/>
              <a:buFont typeface="Wingdings" panose="05000000000000000000" pitchFamily="2" charset="2"/>
              <a:buChar char="q"/>
            </a:pP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Map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YOLOv4-tiny-SPP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tăng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từ</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41.63%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lên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48.59% so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với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YOLOv4-tiny</a:t>
            </a:r>
          </a:p>
          <a:p>
            <a:pPr>
              <a:lnSpc>
                <a:spcPct val="150000"/>
              </a:lnSpc>
              <a:spcBef>
                <a:spcPts val="0"/>
              </a:spcBef>
              <a:buClr>
                <a:srgbClr val="002060"/>
              </a:buClr>
              <a:buSzPct val="100000"/>
              <a:buFont typeface="Wingdings" panose="05000000000000000000" pitchFamily="2" charset="2"/>
              <a:buChar char="q"/>
            </a:pP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Precision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YOLOv4-tiny-SPP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tăng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từ</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0.73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lên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0.81 so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với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YOLOv4-tiny</a:t>
            </a:r>
          </a:p>
          <a:p>
            <a:pPr>
              <a:lnSpc>
                <a:spcPct val="150000"/>
              </a:lnSpc>
              <a:spcBef>
                <a:spcPts val="0"/>
              </a:spcBef>
              <a:buClr>
                <a:srgbClr val="002060"/>
              </a:buClr>
              <a:buSzPct val="100000"/>
              <a:buFont typeface="Wingdings" panose="05000000000000000000" pitchFamily="2" charset="2"/>
              <a:buChar char="q"/>
            </a:pP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Recall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YOLOv4-tiny-SPP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bị</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giảm</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từ</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0.72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lên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0.66 so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với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YOLOv4-tiny</a:t>
            </a:r>
          </a:p>
          <a:p>
            <a:pPr>
              <a:lnSpc>
                <a:spcPct val="150000"/>
              </a:lnSpc>
              <a:spcBef>
                <a:spcPts val="0"/>
              </a:spcBef>
              <a:buClr>
                <a:srgbClr val="002060"/>
              </a:buClr>
              <a:buSzPct val="100000"/>
              <a:buFont typeface="Wingdings" panose="05000000000000000000" pitchFamily="2" charset="2"/>
              <a:buChar char="q"/>
            </a:pP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F1-Sore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YOLOv4-tiny-SPP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tăng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từ</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0.47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lên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0.5 so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với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YOLOv4-tiny</a:t>
            </a:r>
          </a:p>
          <a:p>
            <a:pPr>
              <a:lnSpc>
                <a:spcPct val="150000"/>
              </a:lnSpc>
              <a:spcBef>
                <a:spcPts val="0"/>
              </a:spcBef>
              <a:buClr>
                <a:srgbClr val="002060"/>
              </a:buClr>
              <a:buSzPct val="100000"/>
              <a:buFont typeface="Wingdings" panose="05000000000000000000" pitchFamily="2" charset="2"/>
              <a:buChar char="q"/>
            </a:pPr>
            <a:endParaRPr lang="en-US" sz="1600"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88257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361176" y="85966"/>
            <a:ext cx="10126432" cy="464540"/>
          </a:xfrm>
          <a:prstGeom prst="rect">
            <a:avLst/>
          </a:prstGeom>
        </p:spPr>
        <p:txBody>
          <a:bodyPr spcFirstLastPara="1" vert="horz" wrap="square" lIns="121900" tIns="121900" rIns="121900" bIns="121900" rtlCol="0" anchor="b" anchorCtr="0">
            <a:noAutofit/>
          </a:bodyPr>
          <a:lstStyle/>
          <a:p>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HUẤN LUYỆN MÔ HÌNH PHÁT HIỆN VỊ TRÍ IN-STOCK</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34</a:t>
            </a:fld>
            <a:endParaRPr/>
          </a:p>
        </p:txBody>
      </p:sp>
      <p:sp>
        <p:nvSpPr>
          <p:cNvPr id="2" name="Google Shape;125;p17">
            <a:extLst>
              <a:ext uri="{FF2B5EF4-FFF2-40B4-BE49-F238E27FC236}">
                <a16:creationId xmlns:a16="http://schemas.microsoft.com/office/drawing/2014/main" id="{ACE6AC77-2206-D710-46FB-F2ED48036708}"/>
              </a:ext>
            </a:extLst>
          </p:cNvPr>
          <p:cNvSpPr txBox="1">
            <a:spLocks noGrp="1"/>
          </p:cNvSpPr>
          <p:nvPr>
            <p:ph type="body" idx="1"/>
          </p:nvPr>
        </p:nvSpPr>
        <p:spPr>
          <a:xfrm>
            <a:off x="516763" y="391885"/>
            <a:ext cx="10101473" cy="1751171"/>
          </a:xfrm>
          <a:prstGeom prst="rect">
            <a:avLst/>
          </a:prstGeom>
        </p:spPr>
        <p:txBody>
          <a:bodyPr spcFirstLastPara="1" vert="horz" wrap="square" lIns="121900" tIns="121900" rIns="121900" bIns="121900" rtlCol="0" anchor="t" anchorCtr="0">
            <a:noAutofit/>
          </a:bodyPr>
          <a:lstStyle/>
          <a:p>
            <a:pPr>
              <a:lnSpc>
                <a:spcPct val="150000"/>
              </a:lnSpc>
              <a:spcBef>
                <a:spcPts val="0"/>
              </a:spcBef>
              <a:buClr>
                <a:srgbClr val="002060"/>
              </a:buClr>
              <a:buSzPct val="100000"/>
              <a:buFont typeface="Wingdings" panose="05000000000000000000" pitchFamily="2" charset="2"/>
              <a:buChar char="q"/>
            </a:pP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Map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YOLOv4-tiny-G3l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tăng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từ</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70.32%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lên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76.01% so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với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YOLOv4-tiny</a:t>
            </a:r>
          </a:p>
          <a:p>
            <a:pPr>
              <a:lnSpc>
                <a:spcPct val="150000"/>
              </a:lnSpc>
              <a:spcBef>
                <a:spcPts val="0"/>
              </a:spcBef>
              <a:buClr>
                <a:srgbClr val="002060"/>
              </a:buClr>
              <a:buSzPct val="100000"/>
              <a:buFont typeface="Wingdings" panose="05000000000000000000" pitchFamily="2" charset="2"/>
              <a:buChar char="q"/>
            </a:pP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Precision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YOLOv4-tiny-G3l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tăng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từ</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0.56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lên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0.62 so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với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YOLOv4-tiny</a:t>
            </a:r>
          </a:p>
          <a:p>
            <a:pPr>
              <a:lnSpc>
                <a:spcPct val="150000"/>
              </a:lnSpc>
              <a:spcBef>
                <a:spcPts val="0"/>
              </a:spcBef>
              <a:buClr>
                <a:srgbClr val="002060"/>
              </a:buClr>
              <a:buSzPct val="100000"/>
              <a:buFont typeface="Wingdings" panose="05000000000000000000" pitchFamily="2" charset="2"/>
              <a:buChar char="q"/>
            </a:pP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Recall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YOLOv4-tiny-G3l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bị</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giảm</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từ</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0.72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xuống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0.66 so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với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YOLOv4-tiny</a:t>
            </a:r>
          </a:p>
          <a:p>
            <a:pPr>
              <a:lnSpc>
                <a:spcPct val="150000"/>
              </a:lnSpc>
              <a:spcBef>
                <a:spcPts val="0"/>
              </a:spcBef>
              <a:buClr>
                <a:srgbClr val="002060"/>
              </a:buClr>
              <a:buSzPct val="100000"/>
              <a:buFont typeface="Wingdings" panose="05000000000000000000" pitchFamily="2" charset="2"/>
              <a:buChar char="q"/>
            </a:pP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F1-Sore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YOLOv4-tiny-G3l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vẫn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giữ</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mức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0.73 so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với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YOLOv4-tiny</a:t>
            </a:r>
          </a:p>
          <a:p>
            <a:pPr>
              <a:lnSpc>
                <a:spcPct val="150000"/>
              </a:lnSpc>
              <a:spcBef>
                <a:spcPts val="0"/>
              </a:spcBef>
              <a:buClr>
                <a:srgbClr val="002060"/>
              </a:buClr>
              <a:buSzPct val="100000"/>
              <a:buFont typeface="Wingdings" panose="05000000000000000000" pitchFamily="2" charset="2"/>
              <a:buChar char="q"/>
            </a:pPr>
            <a:endParaRPr lang="en-US" sz="1600"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pic>
        <p:nvPicPr>
          <p:cNvPr id="7" name="Picture 6">
            <a:extLst>
              <a:ext uri="{FF2B5EF4-FFF2-40B4-BE49-F238E27FC236}">
                <a16:creationId xmlns:a16="http://schemas.microsoft.com/office/drawing/2014/main" id="{6EDAA6D1-D1CC-0194-5E21-3592D2B53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846" y="2143056"/>
            <a:ext cx="5324376" cy="4181371"/>
          </a:xfrm>
          <a:prstGeom prst="rect">
            <a:avLst/>
          </a:prstGeom>
        </p:spPr>
      </p:pic>
      <p:pic>
        <p:nvPicPr>
          <p:cNvPr id="9" name="Picture 8">
            <a:extLst>
              <a:ext uri="{FF2B5EF4-FFF2-40B4-BE49-F238E27FC236}">
                <a16:creationId xmlns:a16="http://schemas.microsoft.com/office/drawing/2014/main" id="{488F1095-99E0-EE49-E9A7-A6357E2B25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9980" y="2139909"/>
            <a:ext cx="5613253" cy="4187665"/>
          </a:xfrm>
          <a:prstGeom prst="rect">
            <a:avLst/>
          </a:prstGeom>
        </p:spPr>
      </p:pic>
    </p:spTree>
    <p:extLst>
      <p:ext uri="{BB962C8B-B14F-4D97-AF65-F5344CB8AC3E}">
        <p14:creationId xmlns:p14="http://schemas.microsoft.com/office/powerpoint/2010/main" val="2063771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286530" y="53486"/>
            <a:ext cx="9799861" cy="464540"/>
          </a:xfrm>
          <a:prstGeom prst="rect">
            <a:avLst/>
          </a:prstGeom>
        </p:spPr>
        <p:txBody>
          <a:bodyPr spcFirstLastPara="1" vert="horz" wrap="square" lIns="121900" tIns="121900" rIns="121900" bIns="121900" rtlCol="0" anchor="b" anchorCtr="0">
            <a:noAutofit/>
          </a:bodyPr>
          <a:lstStyle/>
          <a:p>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ĐÁNH GIÁ KẾT QUẢ HUẤN LUYỆN MÔ HÌNH NHẬN DIỆN OUT-OF-STOCK</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35</a:t>
            </a:fld>
            <a:endParaRPr/>
          </a:p>
        </p:txBody>
      </p:sp>
      <p:sp>
        <p:nvSpPr>
          <p:cNvPr id="4" name="Google Shape;124;p17">
            <a:extLst>
              <a:ext uri="{FF2B5EF4-FFF2-40B4-BE49-F238E27FC236}">
                <a16:creationId xmlns:a16="http://schemas.microsoft.com/office/drawing/2014/main" id="{733588B6-4E7A-DF39-0C35-AD96CC992C4C}"/>
              </a:ext>
            </a:extLst>
          </p:cNvPr>
          <p:cNvSpPr txBox="1">
            <a:spLocks/>
          </p:cNvSpPr>
          <p:nvPr/>
        </p:nvSpPr>
        <p:spPr>
          <a:xfrm>
            <a:off x="389413" y="516004"/>
            <a:ext cx="7224612" cy="46454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3200"/>
              <a:buNone/>
              <a:defRPr sz="44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Bảng</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đánh</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giá</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kết</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quả</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huấn</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luyện</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mô</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hình</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nhận</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diện</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out of stock</a:t>
            </a:r>
          </a:p>
        </p:txBody>
      </p:sp>
      <p:pic>
        <p:nvPicPr>
          <p:cNvPr id="12" name="Picture 5" descr="Lối sống Yolo khiến người trẻ buông thả, dùng hàng fake | Báo Dân trí">
            <a:extLst>
              <a:ext uri="{FF2B5EF4-FFF2-40B4-BE49-F238E27FC236}">
                <a16:creationId xmlns:a16="http://schemas.microsoft.com/office/drawing/2014/main" id="{F8E94BA4-1786-81D6-DE28-89EB6EB51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42039"/>
            <a:ext cx="1007706" cy="5878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8D05B75-0B92-D057-B783-EE70B3E02B09}"/>
              </a:ext>
            </a:extLst>
          </p:cNvPr>
          <p:cNvPicPr>
            <a:picLocks noChangeAspect="1"/>
          </p:cNvPicPr>
          <p:nvPr/>
        </p:nvPicPr>
        <p:blipFill>
          <a:blip r:embed="rId4"/>
          <a:stretch>
            <a:fillRect/>
          </a:stretch>
        </p:blipFill>
        <p:spPr>
          <a:xfrm>
            <a:off x="6291945" y="3398839"/>
            <a:ext cx="4500465" cy="2704825"/>
          </a:xfrm>
          <a:prstGeom prst="rect">
            <a:avLst/>
          </a:prstGeom>
        </p:spPr>
      </p:pic>
      <p:pic>
        <p:nvPicPr>
          <p:cNvPr id="10" name="Picture 9">
            <a:extLst>
              <a:ext uri="{FF2B5EF4-FFF2-40B4-BE49-F238E27FC236}">
                <a16:creationId xmlns:a16="http://schemas.microsoft.com/office/drawing/2014/main" id="{363DDFBE-7EF6-0059-3CCF-6C8BF654F91A}"/>
              </a:ext>
            </a:extLst>
          </p:cNvPr>
          <p:cNvPicPr>
            <a:picLocks noChangeAspect="1"/>
          </p:cNvPicPr>
          <p:nvPr/>
        </p:nvPicPr>
        <p:blipFill>
          <a:blip r:embed="rId5"/>
          <a:stretch>
            <a:fillRect/>
          </a:stretch>
        </p:blipFill>
        <p:spPr>
          <a:xfrm>
            <a:off x="1595535" y="3394353"/>
            <a:ext cx="4500465" cy="2709311"/>
          </a:xfrm>
          <a:prstGeom prst="rect">
            <a:avLst/>
          </a:prstGeom>
        </p:spPr>
      </p:pic>
      <p:pic>
        <p:nvPicPr>
          <p:cNvPr id="3" name="Picture 2">
            <a:extLst>
              <a:ext uri="{FF2B5EF4-FFF2-40B4-BE49-F238E27FC236}">
                <a16:creationId xmlns:a16="http://schemas.microsoft.com/office/drawing/2014/main" id="{DFEDF3CE-C4A1-6B09-30E5-D5740D0DB758}"/>
              </a:ext>
            </a:extLst>
          </p:cNvPr>
          <p:cNvPicPr>
            <a:picLocks noChangeAspect="1"/>
          </p:cNvPicPr>
          <p:nvPr/>
        </p:nvPicPr>
        <p:blipFill>
          <a:blip r:embed="rId6"/>
          <a:stretch>
            <a:fillRect/>
          </a:stretch>
        </p:blipFill>
        <p:spPr>
          <a:xfrm>
            <a:off x="397235" y="1114272"/>
            <a:ext cx="6897063" cy="1895740"/>
          </a:xfrm>
          <a:prstGeom prst="rect">
            <a:avLst/>
          </a:prstGeom>
        </p:spPr>
      </p:pic>
      <p:pic>
        <p:nvPicPr>
          <p:cNvPr id="2" name="Picture 1">
            <a:extLst>
              <a:ext uri="{FF2B5EF4-FFF2-40B4-BE49-F238E27FC236}">
                <a16:creationId xmlns:a16="http://schemas.microsoft.com/office/drawing/2014/main" id="{147881C8-7117-2FF8-7010-FB05F08D1B68}"/>
              </a:ext>
            </a:extLst>
          </p:cNvPr>
          <p:cNvPicPr>
            <a:picLocks noChangeAspect="1"/>
          </p:cNvPicPr>
          <p:nvPr/>
        </p:nvPicPr>
        <p:blipFill>
          <a:blip r:embed="rId7"/>
          <a:stretch>
            <a:fillRect/>
          </a:stretch>
        </p:blipFill>
        <p:spPr>
          <a:xfrm>
            <a:off x="7716908" y="754336"/>
            <a:ext cx="3909550" cy="2327576"/>
          </a:xfrm>
          <a:prstGeom prst="rect">
            <a:avLst/>
          </a:prstGeom>
        </p:spPr>
      </p:pic>
    </p:spTree>
    <p:extLst>
      <p:ext uri="{BB962C8B-B14F-4D97-AF65-F5344CB8AC3E}">
        <p14:creationId xmlns:p14="http://schemas.microsoft.com/office/powerpoint/2010/main" val="3941805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267870" y="49674"/>
            <a:ext cx="9641240" cy="464540"/>
          </a:xfrm>
          <a:prstGeom prst="rect">
            <a:avLst/>
          </a:prstGeom>
        </p:spPr>
        <p:txBody>
          <a:bodyPr spcFirstLastPara="1" vert="horz" wrap="square" lIns="121900" tIns="121900" rIns="121900" bIns="121900" rtlCol="0" anchor="b" anchorCtr="0">
            <a:noAutofit/>
          </a:bodyPr>
          <a:lstStyle/>
          <a:p>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ĐÁNH GIÁ KẾT QUẢ HUẤN LUYỆN MÔ HÌNH NHẬN DIỆN IN-STOCK</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36</a:t>
            </a:fld>
            <a:endParaRPr/>
          </a:p>
        </p:txBody>
      </p:sp>
      <p:pic>
        <p:nvPicPr>
          <p:cNvPr id="8197" name="Picture 5" descr="Lối sống Yolo khiến người trẻ buông thả, dùng hàng fake | Báo Dân trí">
            <a:extLst>
              <a:ext uri="{FF2B5EF4-FFF2-40B4-BE49-F238E27FC236}">
                <a16:creationId xmlns:a16="http://schemas.microsoft.com/office/drawing/2014/main" id="{65309CDB-B9F7-2042-741D-ACE420689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093053"/>
            <a:ext cx="1091682" cy="63681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4;p17">
            <a:extLst>
              <a:ext uri="{FF2B5EF4-FFF2-40B4-BE49-F238E27FC236}">
                <a16:creationId xmlns:a16="http://schemas.microsoft.com/office/drawing/2014/main" id="{97AE5ABF-FDC0-C10D-A932-4BAEDC370A5A}"/>
              </a:ext>
            </a:extLst>
          </p:cNvPr>
          <p:cNvSpPr txBox="1">
            <a:spLocks/>
          </p:cNvSpPr>
          <p:nvPr/>
        </p:nvSpPr>
        <p:spPr>
          <a:xfrm>
            <a:off x="339933" y="514214"/>
            <a:ext cx="7224612" cy="46454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3200"/>
              <a:buNone/>
              <a:defRPr sz="44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sz="1800" b="1" dirty="0" err="1">
                <a:solidFill>
                  <a:srgbClr val="002060"/>
                </a:solidFill>
                <a:latin typeface="Lato" panose="020F0502020204030203" pitchFamily="34" charset="0"/>
                <a:ea typeface="Lato" panose="020F0502020204030203" pitchFamily="34" charset="0"/>
                <a:cs typeface="Lato" panose="020F0502020204030203" pitchFamily="34" charset="0"/>
              </a:rPr>
              <a:t>Bảng</a:t>
            </a:r>
            <a:r>
              <a:rPr lang="en-US" sz="18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b="1" dirty="0" err="1">
                <a:solidFill>
                  <a:srgbClr val="002060"/>
                </a:solidFill>
                <a:latin typeface="Lato" panose="020F0502020204030203" pitchFamily="34" charset="0"/>
                <a:ea typeface="Lato" panose="020F0502020204030203" pitchFamily="34" charset="0"/>
                <a:cs typeface="Lato" panose="020F0502020204030203" pitchFamily="34" charset="0"/>
              </a:rPr>
              <a:t>đánh</a:t>
            </a:r>
            <a:r>
              <a:rPr lang="en-US" sz="18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b="1" dirty="0" err="1">
                <a:solidFill>
                  <a:srgbClr val="002060"/>
                </a:solidFill>
                <a:latin typeface="Lato" panose="020F0502020204030203" pitchFamily="34" charset="0"/>
                <a:ea typeface="Lato" panose="020F0502020204030203" pitchFamily="34" charset="0"/>
                <a:cs typeface="Lato" panose="020F0502020204030203" pitchFamily="34" charset="0"/>
              </a:rPr>
              <a:t>giá</a:t>
            </a:r>
            <a:r>
              <a:rPr lang="en-US" sz="18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b="1" dirty="0" err="1">
                <a:solidFill>
                  <a:srgbClr val="002060"/>
                </a:solidFill>
                <a:latin typeface="Lato" panose="020F0502020204030203" pitchFamily="34" charset="0"/>
                <a:ea typeface="Lato" panose="020F0502020204030203" pitchFamily="34" charset="0"/>
                <a:cs typeface="Lato" panose="020F0502020204030203" pitchFamily="34" charset="0"/>
              </a:rPr>
              <a:t>kết</a:t>
            </a:r>
            <a:r>
              <a:rPr lang="en-US" sz="18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b="1" dirty="0" err="1">
                <a:solidFill>
                  <a:srgbClr val="002060"/>
                </a:solidFill>
                <a:latin typeface="Lato" panose="020F0502020204030203" pitchFamily="34" charset="0"/>
                <a:ea typeface="Lato" panose="020F0502020204030203" pitchFamily="34" charset="0"/>
                <a:cs typeface="Lato" panose="020F0502020204030203" pitchFamily="34" charset="0"/>
              </a:rPr>
              <a:t>quả</a:t>
            </a:r>
            <a:r>
              <a:rPr lang="en-US" sz="18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b="1" dirty="0" err="1">
                <a:solidFill>
                  <a:srgbClr val="002060"/>
                </a:solidFill>
                <a:latin typeface="Lato" panose="020F0502020204030203" pitchFamily="34" charset="0"/>
                <a:ea typeface="Lato" panose="020F0502020204030203" pitchFamily="34" charset="0"/>
                <a:cs typeface="Lato" panose="020F0502020204030203" pitchFamily="34" charset="0"/>
              </a:rPr>
              <a:t>huấn</a:t>
            </a:r>
            <a:r>
              <a:rPr lang="en-US" sz="18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b="1" dirty="0" err="1">
                <a:solidFill>
                  <a:srgbClr val="002060"/>
                </a:solidFill>
                <a:latin typeface="Lato" panose="020F0502020204030203" pitchFamily="34" charset="0"/>
                <a:ea typeface="Lato" panose="020F0502020204030203" pitchFamily="34" charset="0"/>
                <a:cs typeface="Lato" panose="020F0502020204030203" pitchFamily="34" charset="0"/>
              </a:rPr>
              <a:t>luyện</a:t>
            </a:r>
            <a:r>
              <a:rPr lang="en-US" sz="18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b="1" dirty="0" err="1">
                <a:solidFill>
                  <a:srgbClr val="002060"/>
                </a:solidFill>
                <a:latin typeface="Lato" panose="020F0502020204030203" pitchFamily="34" charset="0"/>
                <a:ea typeface="Lato" panose="020F0502020204030203" pitchFamily="34" charset="0"/>
                <a:cs typeface="Lato" panose="020F0502020204030203" pitchFamily="34" charset="0"/>
              </a:rPr>
              <a:t>mô</a:t>
            </a:r>
            <a:r>
              <a:rPr lang="en-US" sz="18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b="1" dirty="0" err="1">
                <a:solidFill>
                  <a:srgbClr val="002060"/>
                </a:solidFill>
                <a:latin typeface="Lato" panose="020F0502020204030203" pitchFamily="34" charset="0"/>
                <a:ea typeface="Lato" panose="020F0502020204030203" pitchFamily="34" charset="0"/>
                <a:cs typeface="Lato" panose="020F0502020204030203" pitchFamily="34" charset="0"/>
              </a:rPr>
              <a:t>hình</a:t>
            </a:r>
            <a:r>
              <a:rPr lang="en-US" sz="18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b="1" dirty="0" err="1">
                <a:solidFill>
                  <a:srgbClr val="002060"/>
                </a:solidFill>
                <a:latin typeface="Lato" panose="020F0502020204030203" pitchFamily="34" charset="0"/>
                <a:ea typeface="Lato" panose="020F0502020204030203" pitchFamily="34" charset="0"/>
                <a:cs typeface="Lato" panose="020F0502020204030203" pitchFamily="34" charset="0"/>
              </a:rPr>
              <a:t>nhận</a:t>
            </a:r>
            <a:r>
              <a:rPr lang="en-US" sz="18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b="1" dirty="0" err="1">
                <a:solidFill>
                  <a:srgbClr val="002060"/>
                </a:solidFill>
                <a:latin typeface="Lato" panose="020F0502020204030203" pitchFamily="34" charset="0"/>
                <a:ea typeface="Lato" panose="020F0502020204030203" pitchFamily="34" charset="0"/>
                <a:cs typeface="Lato" panose="020F0502020204030203" pitchFamily="34" charset="0"/>
              </a:rPr>
              <a:t>diện</a:t>
            </a:r>
            <a:r>
              <a:rPr lang="en-US" sz="1800" b="1" dirty="0">
                <a:solidFill>
                  <a:srgbClr val="002060"/>
                </a:solidFill>
                <a:latin typeface="Lato" panose="020F0502020204030203" pitchFamily="34" charset="0"/>
                <a:ea typeface="Lato" panose="020F0502020204030203" pitchFamily="34" charset="0"/>
                <a:cs typeface="Lato" panose="020F0502020204030203" pitchFamily="34" charset="0"/>
              </a:rPr>
              <a:t> in stock</a:t>
            </a:r>
          </a:p>
        </p:txBody>
      </p:sp>
      <p:pic>
        <p:nvPicPr>
          <p:cNvPr id="11" name="Picture 10">
            <a:extLst>
              <a:ext uri="{FF2B5EF4-FFF2-40B4-BE49-F238E27FC236}">
                <a16:creationId xmlns:a16="http://schemas.microsoft.com/office/drawing/2014/main" id="{749E59B5-B40B-DFCF-A61D-2FDD8FF22E91}"/>
              </a:ext>
            </a:extLst>
          </p:cNvPr>
          <p:cNvPicPr>
            <a:picLocks noChangeAspect="1"/>
          </p:cNvPicPr>
          <p:nvPr/>
        </p:nvPicPr>
        <p:blipFill>
          <a:blip r:embed="rId4"/>
          <a:stretch>
            <a:fillRect/>
          </a:stretch>
        </p:blipFill>
        <p:spPr>
          <a:xfrm>
            <a:off x="6403906" y="3325732"/>
            <a:ext cx="4696407" cy="2830389"/>
          </a:xfrm>
          <a:prstGeom prst="rect">
            <a:avLst/>
          </a:prstGeom>
        </p:spPr>
      </p:pic>
      <p:pic>
        <p:nvPicPr>
          <p:cNvPr id="2" name="Picture 1">
            <a:extLst>
              <a:ext uri="{FF2B5EF4-FFF2-40B4-BE49-F238E27FC236}">
                <a16:creationId xmlns:a16="http://schemas.microsoft.com/office/drawing/2014/main" id="{468E452A-D630-DCFB-CED5-82964C51AA21}"/>
              </a:ext>
            </a:extLst>
          </p:cNvPr>
          <p:cNvPicPr>
            <a:picLocks noChangeAspect="1"/>
          </p:cNvPicPr>
          <p:nvPr/>
        </p:nvPicPr>
        <p:blipFill>
          <a:blip r:embed="rId5"/>
          <a:stretch>
            <a:fillRect/>
          </a:stretch>
        </p:blipFill>
        <p:spPr>
          <a:xfrm>
            <a:off x="1429239" y="3325732"/>
            <a:ext cx="4770320" cy="2830389"/>
          </a:xfrm>
          <a:prstGeom prst="rect">
            <a:avLst/>
          </a:prstGeom>
        </p:spPr>
      </p:pic>
      <p:pic>
        <p:nvPicPr>
          <p:cNvPr id="4" name="Picture 3">
            <a:extLst>
              <a:ext uri="{FF2B5EF4-FFF2-40B4-BE49-F238E27FC236}">
                <a16:creationId xmlns:a16="http://schemas.microsoft.com/office/drawing/2014/main" id="{34FB173F-9884-E643-11CC-8782BE8A32A2}"/>
              </a:ext>
            </a:extLst>
          </p:cNvPr>
          <p:cNvPicPr>
            <a:picLocks noChangeAspect="1"/>
          </p:cNvPicPr>
          <p:nvPr/>
        </p:nvPicPr>
        <p:blipFill>
          <a:blip r:embed="rId6"/>
          <a:stretch>
            <a:fillRect/>
          </a:stretch>
        </p:blipFill>
        <p:spPr>
          <a:xfrm>
            <a:off x="441786" y="978754"/>
            <a:ext cx="7020905" cy="1752845"/>
          </a:xfrm>
          <a:prstGeom prst="rect">
            <a:avLst/>
          </a:prstGeom>
        </p:spPr>
      </p:pic>
      <p:pic>
        <p:nvPicPr>
          <p:cNvPr id="3" name="Picture 2">
            <a:extLst>
              <a:ext uri="{FF2B5EF4-FFF2-40B4-BE49-F238E27FC236}">
                <a16:creationId xmlns:a16="http://schemas.microsoft.com/office/drawing/2014/main" id="{ED0EDC2A-06EB-010B-676B-5CF9DEF76073}"/>
              </a:ext>
            </a:extLst>
          </p:cNvPr>
          <p:cNvPicPr>
            <a:picLocks noChangeAspect="1"/>
          </p:cNvPicPr>
          <p:nvPr/>
        </p:nvPicPr>
        <p:blipFill>
          <a:blip r:embed="rId7"/>
          <a:stretch>
            <a:fillRect/>
          </a:stretch>
        </p:blipFill>
        <p:spPr>
          <a:xfrm>
            <a:off x="7762240" y="701879"/>
            <a:ext cx="3908949" cy="2338854"/>
          </a:xfrm>
          <a:prstGeom prst="rect">
            <a:avLst/>
          </a:prstGeom>
        </p:spPr>
      </p:pic>
    </p:spTree>
    <p:extLst>
      <p:ext uri="{BB962C8B-B14F-4D97-AF65-F5344CB8AC3E}">
        <p14:creationId xmlns:p14="http://schemas.microsoft.com/office/powerpoint/2010/main" val="3391181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361176" y="85966"/>
            <a:ext cx="4154840" cy="595169"/>
          </a:xfrm>
          <a:prstGeom prst="rect">
            <a:avLst/>
          </a:prstGeom>
        </p:spPr>
        <p:txBody>
          <a:bodyPr spcFirstLastPara="1" vert="horz" wrap="square" lIns="121900" tIns="121900" rIns="121900" bIns="121900" rtlCol="0" anchor="b" anchorCtr="0">
            <a:noAutofit/>
          </a:bodyPr>
          <a:lstStyle/>
          <a:p>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THIẾT KẾ GIAO DIỆN HIỂN THỊ</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37</a:t>
            </a:fld>
            <a:endParaRPr/>
          </a:p>
        </p:txBody>
      </p:sp>
      <p:pic>
        <p:nvPicPr>
          <p:cNvPr id="8197" name="Picture 5" descr="Lối sống Yolo khiến người trẻ buông thả, dùng hàng fake | Báo Dân trí">
            <a:extLst>
              <a:ext uri="{FF2B5EF4-FFF2-40B4-BE49-F238E27FC236}">
                <a16:creationId xmlns:a16="http://schemas.microsoft.com/office/drawing/2014/main" id="{65309CDB-B9F7-2042-741D-ACE420689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46097"/>
            <a:ext cx="1343608" cy="7837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DCB3BC4-5909-5600-C92A-557DE32BCC4D}"/>
              </a:ext>
            </a:extLst>
          </p:cNvPr>
          <p:cNvPicPr>
            <a:picLocks noChangeAspect="1"/>
          </p:cNvPicPr>
          <p:nvPr/>
        </p:nvPicPr>
        <p:blipFill>
          <a:blip r:embed="rId4"/>
          <a:stretch>
            <a:fillRect/>
          </a:stretch>
        </p:blipFill>
        <p:spPr>
          <a:xfrm>
            <a:off x="45525" y="1121133"/>
            <a:ext cx="5441176" cy="4234154"/>
          </a:xfrm>
          <a:prstGeom prst="rect">
            <a:avLst/>
          </a:prstGeom>
        </p:spPr>
      </p:pic>
      <p:pic>
        <p:nvPicPr>
          <p:cNvPr id="6" name="Picture 5">
            <a:extLst>
              <a:ext uri="{FF2B5EF4-FFF2-40B4-BE49-F238E27FC236}">
                <a16:creationId xmlns:a16="http://schemas.microsoft.com/office/drawing/2014/main" id="{858B3F23-BEE2-7B31-94AC-11F8F1F1C4DC}"/>
              </a:ext>
            </a:extLst>
          </p:cNvPr>
          <p:cNvPicPr>
            <a:picLocks noChangeAspect="1"/>
          </p:cNvPicPr>
          <p:nvPr/>
        </p:nvPicPr>
        <p:blipFill>
          <a:blip r:embed="rId5"/>
          <a:stretch>
            <a:fillRect/>
          </a:stretch>
        </p:blipFill>
        <p:spPr>
          <a:xfrm>
            <a:off x="7540156" y="681135"/>
            <a:ext cx="2676864" cy="2089442"/>
          </a:xfrm>
          <a:prstGeom prst="rect">
            <a:avLst/>
          </a:prstGeom>
        </p:spPr>
      </p:pic>
      <p:sp>
        <p:nvSpPr>
          <p:cNvPr id="8" name="Arrow: Right 7">
            <a:extLst>
              <a:ext uri="{FF2B5EF4-FFF2-40B4-BE49-F238E27FC236}">
                <a16:creationId xmlns:a16="http://schemas.microsoft.com/office/drawing/2014/main" id="{CAF16144-B9D0-B383-BF11-E8DC29436DAA}"/>
              </a:ext>
            </a:extLst>
          </p:cNvPr>
          <p:cNvSpPr/>
          <p:nvPr/>
        </p:nvSpPr>
        <p:spPr>
          <a:xfrm>
            <a:off x="5752984" y="1553239"/>
            <a:ext cx="1520889" cy="345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41CEC75-A7FA-5C5C-FFA9-0CB67DD75F05}"/>
              </a:ext>
            </a:extLst>
          </p:cNvPr>
          <p:cNvPicPr>
            <a:picLocks noChangeAspect="1"/>
          </p:cNvPicPr>
          <p:nvPr/>
        </p:nvPicPr>
        <p:blipFill>
          <a:blip r:embed="rId6"/>
          <a:stretch>
            <a:fillRect/>
          </a:stretch>
        </p:blipFill>
        <p:spPr>
          <a:xfrm>
            <a:off x="7273873" y="3395446"/>
            <a:ext cx="3454753" cy="2974205"/>
          </a:xfrm>
          <a:prstGeom prst="rect">
            <a:avLst/>
          </a:prstGeom>
        </p:spPr>
      </p:pic>
      <p:sp>
        <p:nvSpPr>
          <p:cNvPr id="10" name="Arrow: Down 9">
            <a:extLst>
              <a:ext uri="{FF2B5EF4-FFF2-40B4-BE49-F238E27FC236}">
                <a16:creationId xmlns:a16="http://schemas.microsoft.com/office/drawing/2014/main" id="{54B37848-AFFB-E270-C996-9520F1627932}"/>
              </a:ext>
            </a:extLst>
          </p:cNvPr>
          <p:cNvSpPr/>
          <p:nvPr/>
        </p:nvSpPr>
        <p:spPr>
          <a:xfrm>
            <a:off x="8785395" y="2938246"/>
            <a:ext cx="304235"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39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361176" y="85966"/>
            <a:ext cx="4154840" cy="595169"/>
          </a:xfrm>
          <a:prstGeom prst="rect">
            <a:avLst/>
          </a:prstGeom>
        </p:spPr>
        <p:txBody>
          <a:bodyPr spcFirstLastPara="1" vert="horz" wrap="square" lIns="121900" tIns="121900" rIns="121900" bIns="121900" rtlCol="0" anchor="b" anchorCtr="0">
            <a:noAutofit/>
          </a:bodyPr>
          <a:lstStyle/>
          <a:p>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THIẾT KẾ TOÀN BỘ HỆ THỐNG</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38</a:t>
            </a:fld>
            <a:endParaRPr/>
          </a:p>
        </p:txBody>
      </p:sp>
      <p:pic>
        <p:nvPicPr>
          <p:cNvPr id="8197" name="Picture 5" descr="Lối sống Yolo khiến người trẻ buông thả, dùng hàng fake | Báo Dân trí">
            <a:extLst>
              <a:ext uri="{FF2B5EF4-FFF2-40B4-BE49-F238E27FC236}">
                <a16:creationId xmlns:a16="http://schemas.microsoft.com/office/drawing/2014/main" id="{65309CDB-B9F7-2042-741D-ACE420689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46097"/>
            <a:ext cx="1343608" cy="7837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C869B1F-1895-F042-E6B4-7CA28C9E9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1314" y="741050"/>
            <a:ext cx="7066037" cy="5596932"/>
          </a:xfrm>
          <a:prstGeom prst="rect">
            <a:avLst/>
          </a:prstGeom>
        </p:spPr>
      </p:pic>
    </p:spTree>
    <p:extLst>
      <p:ext uri="{BB962C8B-B14F-4D97-AF65-F5344CB8AC3E}">
        <p14:creationId xmlns:p14="http://schemas.microsoft.com/office/powerpoint/2010/main" val="2898724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361176" y="85966"/>
            <a:ext cx="6067616" cy="595169"/>
          </a:xfrm>
          <a:prstGeom prst="rect">
            <a:avLst/>
          </a:prstGeom>
        </p:spPr>
        <p:txBody>
          <a:bodyPr spcFirstLastPara="1" vert="horz" wrap="square" lIns="121900" tIns="121900" rIns="121900" bIns="121900" rtlCol="0" anchor="b" anchorCtr="0">
            <a:noAutofit/>
          </a:bodyPr>
          <a:lstStyle/>
          <a:p>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CẤU TRÚC LƯU TRỮ DỮ LIỆU TRÊN FIREBASE</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39</a:t>
            </a:fld>
            <a:endParaRPr/>
          </a:p>
        </p:txBody>
      </p:sp>
      <p:pic>
        <p:nvPicPr>
          <p:cNvPr id="8197" name="Picture 5" descr="Lối sống Yolo khiến người trẻ buông thả, dùng hàng fake | Báo Dân trí">
            <a:extLst>
              <a:ext uri="{FF2B5EF4-FFF2-40B4-BE49-F238E27FC236}">
                <a16:creationId xmlns:a16="http://schemas.microsoft.com/office/drawing/2014/main" id="{65309CDB-B9F7-2042-741D-ACE420689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03102"/>
            <a:ext cx="731600" cy="4267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B98CE74-BB2D-707D-49DC-1A4F0E8F4177}"/>
              </a:ext>
            </a:extLst>
          </p:cNvPr>
          <p:cNvPicPr>
            <a:picLocks noChangeAspect="1"/>
          </p:cNvPicPr>
          <p:nvPr/>
        </p:nvPicPr>
        <p:blipFill>
          <a:blip r:embed="rId4"/>
          <a:stretch>
            <a:fillRect/>
          </a:stretch>
        </p:blipFill>
        <p:spPr>
          <a:xfrm>
            <a:off x="808652" y="2650033"/>
            <a:ext cx="4914563" cy="3521219"/>
          </a:xfrm>
          <a:prstGeom prst="rect">
            <a:avLst/>
          </a:prstGeom>
        </p:spPr>
      </p:pic>
      <p:pic>
        <p:nvPicPr>
          <p:cNvPr id="4" name="Picture 3">
            <a:extLst>
              <a:ext uri="{FF2B5EF4-FFF2-40B4-BE49-F238E27FC236}">
                <a16:creationId xmlns:a16="http://schemas.microsoft.com/office/drawing/2014/main" id="{95878D70-BA3A-BC5B-178C-0C043DC075AA}"/>
              </a:ext>
            </a:extLst>
          </p:cNvPr>
          <p:cNvPicPr>
            <a:picLocks noChangeAspect="1"/>
          </p:cNvPicPr>
          <p:nvPr/>
        </p:nvPicPr>
        <p:blipFill>
          <a:blip r:embed="rId5"/>
          <a:stretch>
            <a:fillRect/>
          </a:stretch>
        </p:blipFill>
        <p:spPr>
          <a:xfrm>
            <a:off x="6462742" y="2650033"/>
            <a:ext cx="4510057" cy="3447321"/>
          </a:xfrm>
          <a:prstGeom prst="rect">
            <a:avLst/>
          </a:prstGeom>
        </p:spPr>
      </p:pic>
      <p:sp>
        <p:nvSpPr>
          <p:cNvPr id="5" name="Google Shape;125;p17">
            <a:extLst>
              <a:ext uri="{FF2B5EF4-FFF2-40B4-BE49-F238E27FC236}">
                <a16:creationId xmlns:a16="http://schemas.microsoft.com/office/drawing/2014/main" id="{CFF6FB85-9AC5-86C5-5917-B395345B23A7}"/>
              </a:ext>
            </a:extLst>
          </p:cNvPr>
          <p:cNvSpPr txBox="1">
            <a:spLocks noGrp="1"/>
          </p:cNvSpPr>
          <p:nvPr>
            <p:ph type="body" idx="1"/>
          </p:nvPr>
        </p:nvSpPr>
        <p:spPr>
          <a:xfrm>
            <a:off x="523101" y="559592"/>
            <a:ext cx="10710956" cy="1819714"/>
          </a:xfrm>
          <a:prstGeom prst="rect">
            <a:avLst/>
          </a:prstGeom>
        </p:spPr>
        <p:txBody>
          <a:bodyPr spcFirstLastPara="1" vert="horz" wrap="square" lIns="121900" tIns="121900" rIns="121900" bIns="121900" rtlCol="0" anchor="t" anchorCtr="0">
            <a:noAutofit/>
          </a:bodyPr>
          <a:lstStyle/>
          <a:p>
            <a:pPr>
              <a:lnSpc>
                <a:spcPct val="150000"/>
              </a:lnSpc>
              <a:spcBef>
                <a:spcPts val="0"/>
              </a:spcBef>
              <a:buClr>
                <a:srgbClr val="002060"/>
              </a:buClr>
              <a:buSzPct val="100000"/>
              <a:buFont typeface="Wingdings" panose="05000000000000000000" pitchFamily="2" charset="2"/>
              <a:buChar char="q"/>
            </a:pP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Ứng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dụng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Realtime Database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để</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lưu</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trữ</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thông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tin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về</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chỉ</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số</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out-of-stock, in-stock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và</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available-on-shelf.</a:t>
            </a:r>
          </a:p>
          <a:p>
            <a:pPr>
              <a:lnSpc>
                <a:spcPct val="150000"/>
              </a:lnSpc>
              <a:spcBef>
                <a:spcPts val="0"/>
              </a:spcBef>
              <a:buClr>
                <a:srgbClr val="002060"/>
              </a:buClr>
              <a:buSzPct val="100000"/>
              <a:buFont typeface="Wingdings" panose="05000000000000000000" pitchFamily="2" charset="2"/>
              <a:buChar char="q"/>
            </a:pP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Sử</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dụng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Firebase Storage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để</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truyền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hình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ảnh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chụp</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được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từ</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jetson nano qua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giao</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thức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wifi</a:t>
            </a:r>
            <a:endParaRPr lang="en-US" sz="1600" dirty="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ct val="150000"/>
              </a:lnSpc>
              <a:spcBef>
                <a:spcPts val="0"/>
              </a:spcBef>
              <a:buClr>
                <a:srgbClr val="002060"/>
              </a:buClr>
              <a:buSzPct val="100000"/>
              <a:buFont typeface="Wingdings" panose="05000000000000000000" pitchFamily="2" charset="2"/>
              <a:buChar char="q"/>
            </a:pP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Khi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có</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dữ</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liệu</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được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thay</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đổi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trên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Realtime Database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thì</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ứng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dụng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hiển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thị</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sẽ</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tải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lại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hình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ảnh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mới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nhất</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từ</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Firebase Storage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để</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hiển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thị</a:t>
            </a:r>
            <a:endParaRPr lang="en-US" sz="1600" dirty="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ct val="150000"/>
              </a:lnSpc>
              <a:spcBef>
                <a:spcPts val="0"/>
              </a:spcBef>
              <a:buClr>
                <a:srgbClr val="002060"/>
              </a:buClr>
              <a:buSzPct val="100000"/>
              <a:buFont typeface="Wingdings" panose="05000000000000000000" pitchFamily="2" charset="2"/>
              <a:buChar char="q"/>
            </a:pPr>
            <a:endParaRPr lang="en-US" sz="1600"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986342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60456" y="92799"/>
            <a:ext cx="1831518" cy="500127"/>
          </a:xfrm>
          <a:prstGeom prst="rect">
            <a:avLst/>
          </a:prstGeom>
        </p:spPr>
        <p:txBody>
          <a:bodyPr spcFirstLastPara="1" vert="horz" wrap="square" lIns="121900" tIns="121900" rIns="121900" bIns="121900" rtlCol="0" anchor="b" anchorCtr="0">
            <a:noAutofit/>
          </a:bodyPr>
          <a:lstStyle/>
          <a:p>
            <a:r>
              <a:rPr lang="en" sz="2000" b="1" dirty="0">
                <a:solidFill>
                  <a:srgbClr val="0070C0"/>
                </a:solidFill>
                <a:latin typeface="Lato" panose="020F0502020204030203" pitchFamily="34" charset="0"/>
                <a:ea typeface="Lato" panose="020F0502020204030203" pitchFamily="34" charset="0"/>
                <a:cs typeface="Lato" panose="020F0502020204030203" pitchFamily="34" charset="0"/>
              </a:rPr>
              <a:t>Đặt Vấn Đề</a:t>
            </a:r>
            <a:endParaRPr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5" name="Google Shape;125;p17"/>
          <p:cNvSpPr txBox="1">
            <a:spLocks noGrp="1"/>
          </p:cNvSpPr>
          <p:nvPr>
            <p:ph type="body" idx="1"/>
          </p:nvPr>
        </p:nvSpPr>
        <p:spPr>
          <a:xfrm>
            <a:off x="7804" y="1022231"/>
            <a:ext cx="8227765" cy="4813538"/>
          </a:xfrm>
          <a:prstGeom prst="rect">
            <a:avLst/>
          </a:prstGeom>
        </p:spPr>
        <p:txBody>
          <a:bodyPr spcFirstLastPara="1" vert="horz" wrap="square" lIns="121900" tIns="121900" rIns="121900" bIns="121900" rtlCol="0" anchor="ctr" anchorCtr="0">
            <a:noAutofit/>
          </a:bodyPr>
          <a:lstStyle/>
          <a:p>
            <a:pPr algn="just">
              <a:lnSpc>
                <a:spcPct val="150000"/>
              </a:lnSpc>
              <a:spcBef>
                <a:spcPts val="0"/>
              </a:spcBef>
              <a:buClr>
                <a:srgbClr val="002060"/>
              </a:buClr>
              <a:buFont typeface="Wingdings" panose="05000000000000000000" pitchFamily="2" charset="2"/>
              <a:buChar char="q"/>
            </a:pPr>
            <a:r>
              <a:rPr lang="vi-VN" sz="1800" dirty="0">
                <a:solidFill>
                  <a:srgbClr val="002060"/>
                </a:solidFill>
                <a:effectLst/>
                <a:latin typeface="Lato" panose="020F0502020204030203" pitchFamily="34" charset="0"/>
                <a:ea typeface="Lato" panose="020F0502020204030203" pitchFamily="34" charset="0"/>
                <a:cs typeface="Lato" panose="020F0502020204030203" pitchFamily="34" charset="0"/>
              </a:rPr>
              <a:t>Quản lý hàng tồn kho và duy trì lượng hàng hóa cần thiết là yếu tố quan trọng trong ngành bán lẻ</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a:t>
            </a:r>
          </a:p>
          <a:p>
            <a:pPr algn="just">
              <a:lnSpc>
                <a:spcPct val="150000"/>
              </a:lnSpc>
              <a:spcBef>
                <a:spcPts val="0"/>
              </a:spcBef>
              <a:buClr>
                <a:srgbClr val="002060"/>
              </a:buClr>
              <a:buFont typeface="Wingdings" panose="05000000000000000000" pitchFamily="2" charset="2"/>
              <a:buChar char="q"/>
            </a:pPr>
            <a:endPar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spcBef>
                <a:spcPts val="0"/>
              </a:spcBef>
              <a:buClr>
                <a:srgbClr val="002060"/>
              </a:buClr>
              <a:buFont typeface="Wingdings" panose="05000000000000000000" pitchFamily="2" charset="2"/>
              <a:buChar char="q"/>
            </a:pPr>
            <a:r>
              <a:rPr lang="vi-VN" sz="1800" dirty="0">
                <a:solidFill>
                  <a:srgbClr val="002060"/>
                </a:solidFill>
                <a:effectLst/>
                <a:latin typeface="Lato" panose="020F0502020204030203" pitchFamily="34" charset="0"/>
                <a:ea typeface="Lato" panose="020F0502020204030203" pitchFamily="34" charset="0"/>
                <a:cs typeface="Lato" panose="020F0502020204030203" pitchFamily="34" charset="0"/>
              </a:rPr>
              <a:t>Việc tránh tình trạng hết hàng trên kệ là yếu tố quan trọng trong quản lý hàng tồn kho.</a:t>
            </a:r>
            <a:endPar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spcBef>
                <a:spcPts val="0"/>
              </a:spcBef>
              <a:buClr>
                <a:srgbClr val="002060"/>
              </a:buClr>
              <a:buFont typeface="Wingdings" panose="05000000000000000000" pitchFamily="2" charset="2"/>
              <a:buChar char="q"/>
            </a:pPr>
            <a:endParaRPr lang="vi-VN" sz="1800" dirty="0">
              <a:solidFill>
                <a:srgbClr val="002060"/>
              </a:solidFill>
              <a:latin typeface="Lato" panose="020F0502020204030203" pitchFamily="34" charset="0"/>
              <a:ea typeface="Lato" panose="020F0502020204030203" pitchFamily="34" charset="0"/>
              <a:cs typeface="Lato" panose="020F0502020204030203" pitchFamily="34" charset="0"/>
            </a:endParaRPr>
          </a:p>
          <a:p>
            <a:pPr algn="just">
              <a:lnSpc>
                <a:spcPct val="150000"/>
              </a:lnSpc>
              <a:spcBef>
                <a:spcPts val="0"/>
              </a:spcBef>
              <a:buClr>
                <a:srgbClr val="002060"/>
              </a:buClr>
              <a:buFont typeface="Wingdings" panose="05000000000000000000" pitchFamily="2" charset="2"/>
              <a:buChar char="q"/>
            </a:pPr>
            <a:r>
              <a:rPr lang="vi-VN" sz="1800" dirty="0">
                <a:solidFill>
                  <a:srgbClr val="002060"/>
                </a:solidFill>
                <a:effectLst/>
                <a:latin typeface="Lato" panose="020F0502020204030203" pitchFamily="34" charset="0"/>
                <a:ea typeface="Lato" panose="020F0502020204030203" pitchFamily="34" charset="0"/>
                <a:cs typeface="Lato" panose="020F0502020204030203" pitchFamily="34" charset="0"/>
              </a:rPr>
              <a:t>Thông tin về lượng hàng có sẵn trên kệ là yêu cầu tối thiểu cần phải có cho bất kì chuỗi cung ứng nào.</a:t>
            </a:r>
            <a:endPar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spcBef>
                <a:spcPts val="0"/>
              </a:spcBef>
              <a:buClr>
                <a:srgbClr val="002060"/>
              </a:buClr>
              <a:buFont typeface="Wingdings" panose="05000000000000000000" pitchFamily="2" charset="2"/>
              <a:buChar char="q"/>
            </a:pPr>
            <a:endParaRPr lang="vi-VN" sz="180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spcBef>
                <a:spcPts val="0"/>
              </a:spcBef>
              <a:buClr>
                <a:srgbClr val="002060"/>
              </a:buClr>
              <a:buFont typeface="Wingdings" panose="05000000000000000000" pitchFamily="2" charset="2"/>
              <a:buChar char="q"/>
            </a:pPr>
            <a:r>
              <a:rPr lang="vi-VN" sz="1800" dirty="0">
                <a:solidFill>
                  <a:srgbClr val="002060"/>
                </a:solidFill>
                <a:effectLst/>
                <a:latin typeface="Lato" panose="020F0502020204030203" pitchFamily="34" charset="0"/>
                <a:ea typeface="Lato" panose="020F0502020204030203" pitchFamily="34" charset="0"/>
                <a:cs typeface="Lato" panose="020F0502020204030203" pitchFamily="34" charset="0"/>
              </a:rPr>
              <a:t>Những số liệu về lượng hàng có sẵn trên kệ giúp cho các nhà quản lý kiểm kê hàng hóa dễ dàng và tiết kiệm thời gian.</a:t>
            </a:r>
          </a:p>
          <a:p>
            <a:pPr algn="just">
              <a:lnSpc>
                <a:spcPct val="150000"/>
              </a:lnSpc>
              <a:spcBef>
                <a:spcPts val="0"/>
              </a:spcBef>
              <a:buClr>
                <a:srgbClr val="002060"/>
              </a:buClr>
              <a:buFont typeface="Wingdings" panose="05000000000000000000" pitchFamily="2" charset="2"/>
              <a:buChar char="q"/>
            </a:pPr>
            <a:endParaRPr lang="vi-VN" sz="1800"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4</a:t>
            </a:fld>
            <a:endParaRPr/>
          </a:p>
        </p:txBody>
      </p:sp>
      <p:pic>
        <p:nvPicPr>
          <p:cNvPr id="3074" name="Picture 1" descr="Out of stock">
            <a:extLst>
              <a:ext uri="{FF2B5EF4-FFF2-40B4-BE49-F238E27FC236}">
                <a16:creationId xmlns:a16="http://schemas.microsoft.com/office/drawing/2014/main" id="{F9EB729A-BCAD-92D5-E7E0-A1A5F1D0E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0584" y="4454655"/>
            <a:ext cx="3012649" cy="201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descr="Lối sống Yolo khiến người trẻ buông thả, dùng hàng fake | Báo Dân trí">
            <a:extLst>
              <a:ext uri="{FF2B5EF4-FFF2-40B4-BE49-F238E27FC236}">
                <a16:creationId xmlns:a16="http://schemas.microsoft.com/office/drawing/2014/main" id="{29862CD0-481C-55D7-C170-3B7D929299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098497"/>
            <a:ext cx="1082351" cy="6313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ut of stock - Idioms by The Free Dictionary">
            <a:extLst>
              <a:ext uri="{FF2B5EF4-FFF2-40B4-BE49-F238E27FC236}">
                <a16:creationId xmlns:a16="http://schemas.microsoft.com/office/drawing/2014/main" id="{552555E9-D64D-9C4C-9064-A401FB7064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5457" y="2403345"/>
            <a:ext cx="3047776" cy="17143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Ác mộng &quot;Out-of-Stock&quot; khiến người Mỹ có tiền cũng không thể mua hàng cho">
            <a:extLst>
              <a:ext uri="{FF2B5EF4-FFF2-40B4-BE49-F238E27FC236}">
                <a16:creationId xmlns:a16="http://schemas.microsoft.com/office/drawing/2014/main" id="{F411E2FA-DAF0-C14B-51BD-FACDBC6D75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5457" y="294247"/>
            <a:ext cx="3047776" cy="19000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7"/>
          <p:cNvSpPr txBox="1">
            <a:spLocks noGrp="1"/>
          </p:cNvSpPr>
          <p:nvPr>
            <p:ph type="ctrTitle"/>
          </p:nvPr>
        </p:nvSpPr>
        <p:spPr>
          <a:xfrm>
            <a:off x="914400" y="2111123"/>
            <a:ext cx="10363200" cy="1546400"/>
          </a:xfrm>
          <a:prstGeom prst="rect">
            <a:avLst/>
          </a:prstGeom>
        </p:spPr>
        <p:txBody>
          <a:bodyPr spcFirstLastPara="1" vert="horz" wrap="square" lIns="121900" tIns="121900" rIns="121900" bIns="121900" rtlCol="0" anchor="b" anchorCtr="0">
            <a:noAutofit/>
          </a:bodyPr>
          <a:lstStyle/>
          <a:p>
            <a:r>
              <a:rPr lang="en" b="1" dirty="0">
                <a:solidFill>
                  <a:schemeClr val="accent2"/>
                </a:solidFill>
              </a:rPr>
              <a:t>5.</a:t>
            </a:r>
            <a:endParaRPr b="1" dirty="0">
              <a:solidFill>
                <a:schemeClr val="accent2"/>
              </a:solidFill>
            </a:endParaRPr>
          </a:p>
          <a:p>
            <a:r>
              <a:rPr lang="en" b="1" dirty="0"/>
              <a:t>TỔNG KẾT</a:t>
            </a:r>
            <a:endParaRPr b="1" dirty="0"/>
          </a:p>
        </p:txBody>
      </p:sp>
      <p:pic>
        <p:nvPicPr>
          <p:cNvPr id="4" name="Picture 2" descr="Xét Tuyển | SPKT | HCMUTE | ĐH Sư Phạm Kỹ Thuật TP.HCM">
            <a:extLst>
              <a:ext uri="{FF2B5EF4-FFF2-40B4-BE49-F238E27FC236}">
                <a16:creationId xmlns:a16="http://schemas.microsoft.com/office/drawing/2014/main" id="{AB8A2A88-0E6C-CD33-7D8D-9BE519351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66986"/>
            <a:ext cx="5600700" cy="120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98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361175" y="85966"/>
            <a:ext cx="6170253" cy="595169"/>
          </a:xfrm>
          <a:prstGeom prst="rect">
            <a:avLst/>
          </a:prstGeom>
        </p:spPr>
        <p:txBody>
          <a:bodyPr spcFirstLastPara="1" vert="horz" wrap="square" lIns="121900" tIns="121900" rIns="121900" bIns="121900" rtlCol="0" anchor="b" anchorCtr="0">
            <a:noAutofit/>
          </a:bodyPr>
          <a:lstStyle/>
          <a:p>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KẾT QUẢ CHẠY THỬ MÔ HÌNH</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41</a:t>
            </a:fld>
            <a:endParaRPr/>
          </a:p>
        </p:txBody>
      </p:sp>
      <p:pic>
        <p:nvPicPr>
          <p:cNvPr id="3" name="Picture 2">
            <a:extLst>
              <a:ext uri="{FF2B5EF4-FFF2-40B4-BE49-F238E27FC236}">
                <a16:creationId xmlns:a16="http://schemas.microsoft.com/office/drawing/2014/main" id="{91EBEC7B-7A1E-530C-75CE-967D0C834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064" y="806137"/>
            <a:ext cx="10469364" cy="5583295"/>
          </a:xfrm>
          <a:prstGeom prst="rect">
            <a:avLst/>
          </a:prstGeom>
        </p:spPr>
      </p:pic>
    </p:spTree>
    <p:extLst>
      <p:ext uri="{BB962C8B-B14F-4D97-AF65-F5344CB8AC3E}">
        <p14:creationId xmlns:p14="http://schemas.microsoft.com/office/powerpoint/2010/main" val="3586580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361175" y="85966"/>
            <a:ext cx="6170253" cy="595169"/>
          </a:xfrm>
          <a:prstGeom prst="rect">
            <a:avLst/>
          </a:prstGeom>
        </p:spPr>
        <p:txBody>
          <a:bodyPr spcFirstLastPara="1" vert="horz" wrap="square" lIns="121900" tIns="121900" rIns="121900" bIns="121900" rtlCol="0" anchor="b" anchorCtr="0">
            <a:noAutofit/>
          </a:bodyPr>
          <a:lstStyle/>
          <a:p>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KẾT QUẢ CHẠY THỬ MÔ HÌNH</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42</a:t>
            </a:fld>
            <a:endParaRPr/>
          </a:p>
        </p:txBody>
      </p:sp>
      <p:pic>
        <p:nvPicPr>
          <p:cNvPr id="4" name="Picture 3">
            <a:extLst>
              <a:ext uri="{FF2B5EF4-FFF2-40B4-BE49-F238E27FC236}">
                <a16:creationId xmlns:a16="http://schemas.microsoft.com/office/drawing/2014/main" id="{0E7C5322-1104-5F5F-F738-7614466AC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6" y="832426"/>
            <a:ext cx="10633788" cy="5516278"/>
          </a:xfrm>
          <a:prstGeom prst="rect">
            <a:avLst/>
          </a:prstGeom>
        </p:spPr>
      </p:pic>
    </p:spTree>
    <p:extLst>
      <p:ext uri="{BB962C8B-B14F-4D97-AF65-F5344CB8AC3E}">
        <p14:creationId xmlns:p14="http://schemas.microsoft.com/office/powerpoint/2010/main" val="280384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361175" y="85966"/>
            <a:ext cx="6170253" cy="595169"/>
          </a:xfrm>
          <a:prstGeom prst="rect">
            <a:avLst/>
          </a:prstGeom>
        </p:spPr>
        <p:txBody>
          <a:bodyPr spcFirstLastPara="1" vert="horz" wrap="square" lIns="121900" tIns="121900" rIns="121900" bIns="121900" rtlCol="0" anchor="b" anchorCtr="0">
            <a:noAutofit/>
          </a:bodyPr>
          <a:lstStyle/>
          <a:p>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KẾT QUẢ CHẠY THỬ MÔ HÌNH</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43</a:t>
            </a:fld>
            <a:endParaRPr/>
          </a:p>
        </p:txBody>
      </p:sp>
      <p:pic>
        <p:nvPicPr>
          <p:cNvPr id="4" name="Picture 3">
            <a:extLst>
              <a:ext uri="{FF2B5EF4-FFF2-40B4-BE49-F238E27FC236}">
                <a16:creationId xmlns:a16="http://schemas.microsoft.com/office/drawing/2014/main" id="{E9A3A44E-F200-C7A6-6251-40A96EEB8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833" y="771507"/>
            <a:ext cx="10413600" cy="5634756"/>
          </a:xfrm>
          <a:prstGeom prst="rect">
            <a:avLst/>
          </a:prstGeom>
        </p:spPr>
      </p:pic>
    </p:spTree>
    <p:extLst>
      <p:ext uri="{BB962C8B-B14F-4D97-AF65-F5344CB8AC3E}">
        <p14:creationId xmlns:p14="http://schemas.microsoft.com/office/powerpoint/2010/main" val="3708489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361175" y="85966"/>
            <a:ext cx="6170253" cy="595169"/>
          </a:xfrm>
          <a:prstGeom prst="rect">
            <a:avLst/>
          </a:prstGeom>
        </p:spPr>
        <p:txBody>
          <a:bodyPr spcFirstLastPara="1" vert="horz" wrap="square" lIns="121900" tIns="121900" rIns="121900" bIns="121900" rtlCol="0" anchor="b" anchorCtr="0">
            <a:noAutofit/>
          </a:bodyPr>
          <a:lstStyle/>
          <a:p>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KẾT QUẢ CHẠY THỬ MÔ HÌNH</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44</a:t>
            </a:fld>
            <a:endParaRPr/>
          </a:p>
        </p:txBody>
      </p:sp>
      <p:pic>
        <p:nvPicPr>
          <p:cNvPr id="4" name="Picture 3">
            <a:extLst>
              <a:ext uri="{FF2B5EF4-FFF2-40B4-BE49-F238E27FC236}">
                <a16:creationId xmlns:a16="http://schemas.microsoft.com/office/drawing/2014/main" id="{F1FF5F05-214E-82F3-37FB-5C763EAF9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200" y="862291"/>
            <a:ext cx="10251233" cy="5526564"/>
          </a:xfrm>
          <a:prstGeom prst="rect">
            <a:avLst/>
          </a:prstGeom>
        </p:spPr>
      </p:pic>
    </p:spTree>
    <p:extLst>
      <p:ext uri="{BB962C8B-B14F-4D97-AF65-F5344CB8AC3E}">
        <p14:creationId xmlns:p14="http://schemas.microsoft.com/office/powerpoint/2010/main" val="42507538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361176" y="85966"/>
            <a:ext cx="3650987" cy="473109"/>
          </a:xfrm>
          <a:prstGeom prst="rect">
            <a:avLst/>
          </a:prstGeom>
        </p:spPr>
        <p:txBody>
          <a:bodyPr spcFirstLastPara="1" vert="horz" wrap="square" lIns="121900" tIns="121900" rIns="121900" bIns="121900" rtlCol="0" anchor="b" anchorCtr="0">
            <a:noAutofit/>
          </a:bodyPr>
          <a:lstStyle/>
          <a:p>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NGHIỆM THU KẾT QUẢ</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45</a:t>
            </a:fld>
            <a:endParaRPr/>
          </a:p>
        </p:txBody>
      </p:sp>
      <p:pic>
        <p:nvPicPr>
          <p:cNvPr id="8197" name="Picture 5" descr="Lối sống Yolo khiến người trẻ buông thả, dùng hàng fake | Báo Dân trí">
            <a:extLst>
              <a:ext uri="{FF2B5EF4-FFF2-40B4-BE49-F238E27FC236}">
                <a16:creationId xmlns:a16="http://schemas.microsoft.com/office/drawing/2014/main" id="{65309CDB-B9F7-2042-741D-ACE420689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24939"/>
            <a:ext cx="1379880" cy="80493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25;p17">
            <a:extLst>
              <a:ext uri="{FF2B5EF4-FFF2-40B4-BE49-F238E27FC236}">
                <a16:creationId xmlns:a16="http://schemas.microsoft.com/office/drawing/2014/main" id="{6A2489F0-92C4-C279-D74E-E3149EDEC4E4}"/>
              </a:ext>
            </a:extLst>
          </p:cNvPr>
          <p:cNvSpPr txBox="1">
            <a:spLocks noGrp="1"/>
          </p:cNvSpPr>
          <p:nvPr>
            <p:ph type="body" idx="1"/>
          </p:nvPr>
        </p:nvSpPr>
        <p:spPr>
          <a:xfrm>
            <a:off x="152184" y="1244801"/>
            <a:ext cx="6916701" cy="4799342"/>
          </a:xfrm>
          <a:prstGeom prst="rect">
            <a:avLst/>
          </a:prstGeom>
        </p:spPr>
        <p:txBody>
          <a:bodyPr spcFirstLastPara="1" vert="horz" wrap="square" lIns="121900" tIns="121900" rIns="121900" bIns="121900" rtlCol="0" anchor="t" anchorCtr="0">
            <a:noAutofit/>
          </a:bodyPr>
          <a:lstStyle/>
          <a:p>
            <a:pPr>
              <a:lnSpc>
                <a:spcPct val="200000"/>
              </a:lnSpc>
              <a:spcBef>
                <a:spcPts val="0"/>
              </a:spcBef>
              <a:buClr>
                <a:srgbClr val="002060"/>
              </a:buClr>
              <a:buFont typeface="Wingdings" panose="05000000000000000000" pitchFamily="2" charset="2"/>
              <a:buChar char="q"/>
            </a:pP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Tìm</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hiểu</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về</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kiến</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trúc</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yolov4-tiny</a:t>
            </a:r>
          </a:p>
          <a:p>
            <a:pPr>
              <a:lnSpc>
                <a:spcPct val="200000"/>
              </a:lnSpc>
              <a:spcBef>
                <a:spcPts val="0"/>
              </a:spcBef>
              <a:buClr>
                <a:srgbClr val="002060"/>
              </a:buClr>
              <a:buFont typeface="Wingdings" panose="05000000000000000000" pitchFamily="2" charset="2"/>
              <a:buChar char="q"/>
            </a:pPr>
            <a:endParaRPr lang="en-US" sz="16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ct val="200000"/>
              </a:lnSpc>
              <a:spcBef>
                <a:spcPts val="0"/>
              </a:spcBef>
              <a:buClr>
                <a:srgbClr val="002060"/>
              </a:buClr>
              <a:buFont typeface="Wingdings" panose="05000000000000000000" pitchFamily="2" charset="2"/>
              <a:buChar char="q"/>
            </a:pP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Đề</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xuất</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được</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2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kiến</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trúc</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dựa</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trên</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yolov4-tiny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là</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yolov4-tiny-SPP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và</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yolov4-tiny-G3l</a:t>
            </a:r>
          </a:p>
          <a:p>
            <a:pPr>
              <a:lnSpc>
                <a:spcPct val="200000"/>
              </a:lnSpc>
              <a:spcBef>
                <a:spcPts val="0"/>
              </a:spcBef>
              <a:buClr>
                <a:srgbClr val="002060"/>
              </a:buClr>
              <a:buFont typeface="Wingdings" panose="05000000000000000000" pitchFamily="2" charset="2"/>
              <a:buChar char="q"/>
            </a:pPr>
            <a:endParaRPr lang="en-US" sz="16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ct val="200000"/>
              </a:lnSpc>
              <a:spcBef>
                <a:spcPts val="0"/>
              </a:spcBef>
              <a:buClr>
                <a:srgbClr val="002060"/>
              </a:buClr>
              <a:buFont typeface="Wingdings" panose="05000000000000000000" pitchFamily="2" charset="2"/>
              <a:buChar char="q"/>
            </a:pP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Triển</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khai</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được</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mô</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hình</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trên</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thiết</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bị</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máy</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tính</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nhúng</a:t>
            </a:r>
            <a:endParaRPr lang="en-US" sz="16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ct val="200000"/>
              </a:lnSpc>
              <a:spcBef>
                <a:spcPts val="0"/>
              </a:spcBef>
              <a:buClr>
                <a:srgbClr val="002060"/>
              </a:buClr>
              <a:buFont typeface="Wingdings" panose="05000000000000000000" pitchFamily="2" charset="2"/>
              <a:buChar char="q"/>
            </a:pPr>
            <a:endParaRPr lang="en-US" sz="16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ct val="200000"/>
              </a:lnSpc>
              <a:spcBef>
                <a:spcPts val="0"/>
              </a:spcBef>
              <a:buClr>
                <a:srgbClr val="002060"/>
              </a:buClr>
              <a:buFont typeface="Wingdings" panose="05000000000000000000" pitchFamily="2" charset="2"/>
              <a:buChar char="q"/>
            </a:pP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Kết</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quả</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chạy</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mô</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hình</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chạy</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đúng</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trình</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tự</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với</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sơ</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đồ</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khối</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hệ</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thống</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và</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sơ</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đồ</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trình</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tự</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hệ</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rPr>
              <a:t>thống</a:t>
            </a:r>
            <a:endParaRPr sz="1600" b="1"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pic>
        <p:nvPicPr>
          <p:cNvPr id="2050" name="Picture 2" descr="Achievement Images - Free Download on Freepik">
            <a:extLst>
              <a:ext uri="{FF2B5EF4-FFF2-40B4-BE49-F238E27FC236}">
                <a16:creationId xmlns:a16="http://schemas.microsoft.com/office/drawing/2014/main" id="{956671FA-6262-CB76-126B-512E6CF077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425" y="1138906"/>
            <a:ext cx="3279386" cy="512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198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361176" y="85966"/>
            <a:ext cx="3650987" cy="473109"/>
          </a:xfrm>
          <a:prstGeom prst="rect">
            <a:avLst/>
          </a:prstGeom>
        </p:spPr>
        <p:txBody>
          <a:bodyPr spcFirstLastPara="1" vert="horz" wrap="square" lIns="121900" tIns="121900" rIns="121900" bIns="121900" rtlCol="0" anchor="b" anchorCtr="0">
            <a:noAutofit/>
          </a:bodyPr>
          <a:lstStyle/>
          <a:p>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HƯỚNG PHÁT TRIỂN</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46</a:t>
            </a:fld>
            <a:endParaRPr/>
          </a:p>
        </p:txBody>
      </p:sp>
      <p:pic>
        <p:nvPicPr>
          <p:cNvPr id="8197" name="Picture 5" descr="Lối sống Yolo khiến người trẻ buông thả, dùng hàng fake | Báo Dân trí">
            <a:extLst>
              <a:ext uri="{FF2B5EF4-FFF2-40B4-BE49-F238E27FC236}">
                <a16:creationId xmlns:a16="http://schemas.microsoft.com/office/drawing/2014/main" id="{65309CDB-B9F7-2042-741D-ACE420689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24939"/>
            <a:ext cx="1379880" cy="80493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25;p17">
            <a:extLst>
              <a:ext uri="{FF2B5EF4-FFF2-40B4-BE49-F238E27FC236}">
                <a16:creationId xmlns:a16="http://schemas.microsoft.com/office/drawing/2014/main" id="{6A2489F0-92C4-C279-D74E-E3149EDEC4E4}"/>
              </a:ext>
            </a:extLst>
          </p:cNvPr>
          <p:cNvSpPr txBox="1">
            <a:spLocks noGrp="1"/>
          </p:cNvSpPr>
          <p:nvPr>
            <p:ph type="body" idx="1"/>
          </p:nvPr>
        </p:nvSpPr>
        <p:spPr>
          <a:xfrm>
            <a:off x="228486" y="530068"/>
            <a:ext cx="9635283" cy="1306488"/>
          </a:xfrm>
          <a:prstGeom prst="rect">
            <a:avLst/>
          </a:prstGeom>
        </p:spPr>
        <p:txBody>
          <a:bodyPr spcFirstLastPara="1" vert="horz" wrap="square" lIns="121900" tIns="121900" rIns="121900" bIns="121900" rtlCol="0" anchor="t" anchorCtr="0">
            <a:noAutofit/>
          </a:bodyPr>
          <a:lstStyle/>
          <a:p>
            <a:pPr>
              <a:lnSpc>
                <a:spcPct val="200000"/>
              </a:lnSpc>
              <a:spcBef>
                <a:spcPts val="0"/>
              </a:spcBef>
              <a:buClr>
                <a:srgbClr val="002060"/>
              </a:buClr>
              <a:buFont typeface="Wingdings" panose="05000000000000000000" pitchFamily="2" charset="2"/>
              <a:buChar char="q"/>
            </a:pP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Triển khai hệ thống tại các siêu thị với nhiều camera kết nối với máy tính nhúng</a:t>
            </a:r>
          </a:p>
          <a:p>
            <a:pPr>
              <a:lnSpc>
                <a:spcPct val="200000"/>
              </a:lnSpc>
              <a:spcBef>
                <a:spcPts val="0"/>
              </a:spcBef>
              <a:buClr>
                <a:srgbClr val="002060"/>
              </a:buClr>
              <a:buFont typeface="Wingdings" panose="05000000000000000000" pitchFamily="2" charset="2"/>
              <a:buChar char="q"/>
            </a:pP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Sử dụng 1 phần cứng Jetson nano kết hợp với nhiều camera để tối ưu chi phí lắp đặt </a:t>
            </a:r>
            <a:endParaRPr sz="1600" b="1"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1084FD42-D8AA-D489-91D6-9E549FAA3C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780" y="1858983"/>
            <a:ext cx="6666440" cy="4612594"/>
          </a:xfrm>
          <a:prstGeom prst="rect">
            <a:avLst/>
          </a:prstGeom>
        </p:spPr>
      </p:pic>
    </p:spTree>
    <p:extLst>
      <p:ext uri="{BB962C8B-B14F-4D97-AF65-F5344CB8AC3E}">
        <p14:creationId xmlns:p14="http://schemas.microsoft.com/office/powerpoint/2010/main" val="1687431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5" name="Google Shape;755;p34"/>
          <p:cNvSpPr txBox="1">
            <a:spLocks noGrp="1"/>
          </p:cNvSpPr>
          <p:nvPr>
            <p:ph type="sldNum" idx="12"/>
          </p:nvPr>
        </p:nvSpPr>
        <p:spPr>
          <a:xfrm>
            <a:off x="11460400" y="6471200"/>
            <a:ext cx="731600" cy="386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47</a:t>
            </a:fld>
            <a:endParaRPr dirty="0"/>
          </a:p>
        </p:txBody>
      </p:sp>
      <p:pic>
        <p:nvPicPr>
          <p:cNvPr id="1032" name="Picture 8" descr="Trường ĐH Sư phạm Kỹ thuật TP.HCM có vấn đề về nhân sự, Bộ GD-ĐT đề nghị  Công an theo dõi - 14.05.2022, Sputnik Việt Nam">
            <a:extLst>
              <a:ext uri="{FF2B5EF4-FFF2-40B4-BE49-F238E27FC236}">
                <a16:creationId xmlns:a16="http://schemas.microsoft.com/office/drawing/2014/main" id="{C5E46485-5C29-9412-05E5-C97DC7D042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DC1C62D-56D9-4399-7A6E-55C151772E78}"/>
              </a:ext>
            </a:extLst>
          </p:cNvPr>
          <p:cNvSpPr/>
          <p:nvPr/>
        </p:nvSpPr>
        <p:spPr>
          <a:xfrm>
            <a:off x="2765864" y="2369552"/>
            <a:ext cx="5880296" cy="1631216"/>
          </a:xfrm>
          <a:prstGeom prst="rect">
            <a:avLst/>
          </a:prstGeom>
          <a:noFill/>
        </p:spPr>
        <p:txBody>
          <a:bodyPr wrap="square" lIns="91440" tIns="45720" rIns="91440" bIns="45720">
            <a:spAutoFit/>
          </a:bodyPr>
          <a:lstStyle/>
          <a:p>
            <a:pPr algn="ctr"/>
            <a:r>
              <a:rPr lang="en-US" sz="10000" b="1" cap="none" spc="0" dirty="0">
                <a:ln/>
                <a:solidFill>
                  <a:srgbClr val="002060"/>
                </a:solidFill>
                <a:effectLst>
                  <a:outerShdw blurRad="38100" dist="19050" dir="2700000" algn="tl" rotWithShape="0">
                    <a:schemeClr val="dk1">
                      <a:lumMod val="50000"/>
                      <a:alpha val="40000"/>
                    </a:schemeClr>
                  </a:outerShdw>
                </a:effectLst>
                <a:latin typeface="Edwardian Script ITC" panose="030303020407070D0804" pitchFamily="66" charset="0"/>
              </a:rPr>
              <a:t>Thank You</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361175" y="85966"/>
            <a:ext cx="6170253" cy="595169"/>
          </a:xfrm>
          <a:prstGeom prst="rect">
            <a:avLst/>
          </a:prstGeom>
        </p:spPr>
        <p:txBody>
          <a:bodyPr spcFirstLastPara="1" vert="horz" wrap="square" lIns="121900" tIns="121900" rIns="121900" bIns="121900" rtlCol="0" anchor="b" anchorCtr="0">
            <a:noAutofit/>
          </a:bodyPr>
          <a:lstStyle/>
          <a:p>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DƯỜNG LINK KẾT QUẢ DEMO</a:t>
            </a: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48</a:t>
            </a:fld>
            <a:endParaRPr/>
          </a:p>
        </p:txBody>
      </p:sp>
      <p:sp>
        <p:nvSpPr>
          <p:cNvPr id="2" name="Google Shape;124;p17">
            <a:extLst>
              <a:ext uri="{FF2B5EF4-FFF2-40B4-BE49-F238E27FC236}">
                <a16:creationId xmlns:a16="http://schemas.microsoft.com/office/drawing/2014/main" id="{BE53374B-C642-CA5C-ACB7-5016248190B6}"/>
              </a:ext>
            </a:extLst>
          </p:cNvPr>
          <p:cNvSpPr txBox="1">
            <a:spLocks/>
          </p:cNvSpPr>
          <p:nvPr/>
        </p:nvSpPr>
        <p:spPr>
          <a:xfrm>
            <a:off x="361175" y="1479337"/>
            <a:ext cx="8400270" cy="595169"/>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3200"/>
              <a:buNone/>
              <a:defRPr sz="44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sz="1800" b="1" dirty="0">
                <a:solidFill>
                  <a:srgbClr val="002060"/>
                </a:solidFill>
                <a:latin typeface="Lato" panose="020F0502020204030203" pitchFamily="34" charset="0"/>
                <a:ea typeface="Lato" panose="020F0502020204030203" pitchFamily="34" charset="0"/>
                <a:cs typeface="Lato" panose="020F0502020204030203" pitchFamily="34" charset="0"/>
              </a:rPr>
              <a:t>YOUTUBE: </a:t>
            </a:r>
            <a:r>
              <a:rPr lang="en-US" sz="1800" dirty="0">
                <a:hlinkClick r:id="rId3"/>
              </a:rPr>
              <a:t>(108) Demo project Inventory grocery stores base on CV - YouTube</a:t>
            </a:r>
            <a:endParaRPr lang="en-US" sz="1800" b="1"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sp>
        <p:nvSpPr>
          <p:cNvPr id="3" name="Google Shape;124;p17">
            <a:extLst>
              <a:ext uri="{FF2B5EF4-FFF2-40B4-BE49-F238E27FC236}">
                <a16:creationId xmlns:a16="http://schemas.microsoft.com/office/drawing/2014/main" id="{4B5B1C80-C573-C617-5BBF-E39AC3A7D6B5}"/>
              </a:ext>
            </a:extLst>
          </p:cNvPr>
          <p:cNvSpPr txBox="1">
            <a:spLocks/>
          </p:cNvSpPr>
          <p:nvPr/>
        </p:nvSpPr>
        <p:spPr>
          <a:xfrm>
            <a:off x="361175" y="2992600"/>
            <a:ext cx="7915078" cy="1773936"/>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3200"/>
              <a:buNone/>
              <a:defRPr sz="44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pPr>
              <a:lnSpc>
                <a:spcPct val="200000"/>
              </a:lnSpc>
            </a:pPr>
            <a:r>
              <a:rPr lang="en-US" sz="1800" b="1" dirty="0">
                <a:solidFill>
                  <a:srgbClr val="002060"/>
                </a:solidFill>
                <a:latin typeface="Lato" panose="020F0502020204030203" pitchFamily="34" charset="0"/>
                <a:ea typeface="Lato" panose="020F0502020204030203" pitchFamily="34" charset="0"/>
                <a:cs typeface="Lato" panose="020F0502020204030203" pitchFamily="34" charset="0"/>
              </a:rPr>
              <a:t>GITHUB: </a:t>
            </a:r>
            <a:r>
              <a:rPr lang="en-US" sz="1800" b="1" dirty="0">
                <a:solidFill>
                  <a:srgbClr val="002060"/>
                </a:solidFill>
                <a:latin typeface="Lato" panose="020F0502020204030203" pitchFamily="34" charset="0"/>
                <a:ea typeface="Lato" panose="020F0502020204030203" pitchFamily="34" charset="0"/>
                <a:cs typeface="Lato" panose="020F0502020204030203" pitchFamily="34" charset="0"/>
                <a:hlinkClick r:id="rId4"/>
              </a:rPr>
              <a:t>https://github.com/Winxkin/pyqt5_inventory.git</a:t>
            </a:r>
            <a:endParaRPr lang="en-US" sz="18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ct val="200000"/>
              </a:lnSpc>
            </a:pPr>
            <a:r>
              <a:rPr lang="en-US" sz="18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b="1" dirty="0">
                <a:solidFill>
                  <a:srgbClr val="002060"/>
                </a:solidFill>
                <a:latin typeface="Lato" panose="020F0502020204030203" pitchFamily="34" charset="0"/>
                <a:ea typeface="Lato" panose="020F0502020204030203" pitchFamily="34" charset="0"/>
                <a:cs typeface="Lato" panose="020F0502020204030203" pitchFamily="34" charset="0"/>
                <a:hlinkClick r:id="rId5"/>
              </a:rPr>
              <a:t>https://github.com/Winxkin/cv_detect_inventory.git</a:t>
            </a:r>
            <a:endParaRPr lang="en-US" sz="18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ct val="200000"/>
              </a:lnSpc>
            </a:pPr>
            <a:endParaRPr lang="en-US" sz="1800" b="1"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pic>
        <p:nvPicPr>
          <p:cNvPr id="1026" name="Picture 2" descr="3 cách tải video trên YouTube siêu nhanh, hãy thử ngay - Tin Công Nghệ -  Điện Thoại Giá Kho Dienthoaigiakho.vn">
            <a:extLst>
              <a:ext uri="{FF2B5EF4-FFF2-40B4-BE49-F238E27FC236}">
                <a16:creationId xmlns:a16="http://schemas.microsoft.com/office/drawing/2014/main" id="{17EBCBA6-A398-F5CF-0DBB-B14FBE0121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9551" y="900860"/>
            <a:ext cx="2791274" cy="16468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platform reaches 100M+ developers">
            <a:extLst>
              <a:ext uri="{FF2B5EF4-FFF2-40B4-BE49-F238E27FC236}">
                <a16:creationId xmlns:a16="http://schemas.microsoft.com/office/drawing/2014/main" id="{CE8DA959-08DF-6766-E39F-C1A19FF8EF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9551" y="2992600"/>
            <a:ext cx="2828925"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88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75520" y="28133"/>
            <a:ext cx="1579591" cy="501863"/>
          </a:xfrm>
          <a:prstGeom prst="rect">
            <a:avLst/>
          </a:prstGeom>
        </p:spPr>
        <p:txBody>
          <a:bodyPr spcFirstLastPara="1" vert="horz" wrap="square" lIns="121900" tIns="121900" rIns="121900" bIns="121900" rtlCol="0" anchor="b" anchorCtr="0">
            <a:noAutofit/>
          </a:bodyPr>
          <a:lstStyle/>
          <a:p>
            <a:r>
              <a:rPr lang="en" sz="2000" b="1" dirty="0">
                <a:solidFill>
                  <a:srgbClr val="0070C0"/>
                </a:solidFill>
                <a:latin typeface="Lato" panose="020F0502020204030203" pitchFamily="34" charset="0"/>
                <a:ea typeface="Lato" panose="020F0502020204030203" pitchFamily="34" charset="0"/>
                <a:cs typeface="Lato" panose="020F0502020204030203" pitchFamily="34" charset="0"/>
              </a:rPr>
              <a:t>Giải Pháp</a:t>
            </a:r>
            <a:endParaRPr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5" name="Google Shape;125;p17"/>
          <p:cNvSpPr txBox="1">
            <a:spLocks noGrp="1"/>
          </p:cNvSpPr>
          <p:nvPr>
            <p:ph type="body" idx="1"/>
          </p:nvPr>
        </p:nvSpPr>
        <p:spPr>
          <a:xfrm>
            <a:off x="175521" y="1156165"/>
            <a:ext cx="7493664" cy="4151289"/>
          </a:xfrm>
          <a:prstGeom prst="rect">
            <a:avLst/>
          </a:prstGeom>
        </p:spPr>
        <p:txBody>
          <a:bodyPr spcFirstLastPara="1" vert="horz" wrap="square" lIns="121900" tIns="121900" rIns="121900" bIns="121900" rtlCol="0" anchor="ctr" anchorCtr="0">
            <a:noAutofit/>
          </a:bodyPr>
          <a:lstStyle/>
          <a:p>
            <a:pPr algn="just">
              <a:lnSpc>
                <a:spcPct val="150000"/>
              </a:lnSpc>
              <a:spcBef>
                <a:spcPts val="0"/>
              </a:spcBef>
              <a:buClr>
                <a:srgbClr val="002060"/>
              </a:buClr>
              <a:buFont typeface="Wingdings" panose="05000000000000000000" pitchFamily="2" charset="2"/>
              <a:buChar char="q"/>
            </a:pPr>
            <a:endPar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spcBef>
                <a:spcPts val="0"/>
              </a:spcBef>
              <a:buClr>
                <a:srgbClr val="002060"/>
              </a:buClr>
              <a:buFont typeface="Wingdings" panose="05000000000000000000" pitchFamily="2" charset="2"/>
              <a:buChar char="q"/>
            </a:pP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Tập</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trung</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vào</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việc</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phát</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triển</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một</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ứng</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dụng</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theo</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dõi</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và</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đánh</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giá</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tình</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trạng</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của</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kệ</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hàng</a:t>
            </a:r>
            <a:endPar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spcBef>
                <a:spcPts val="0"/>
              </a:spcBef>
              <a:buClr>
                <a:srgbClr val="002060"/>
              </a:buClr>
              <a:buFont typeface="Wingdings" panose="05000000000000000000" pitchFamily="2" charset="2"/>
              <a:buChar char="q"/>
            </a:pPr>
            <a:endPar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spcBef>
                <a:spcPts val="0"/>
              </a:spcBef>
              <a:buClr>
                <a:srgbClr val="002060"/>
              </a:buClr>
              <a:buFont typeface="Wingdings" panose="05000000000000000000" pitchFamily="2" charset="2"/>
              <a:buChar char="q"/>
            </a:pP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Sử</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dụng</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học</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máy</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và</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thị</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giác</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máy</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tính</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để</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nhận</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diện</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vị</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trí</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OOS (Out-of-stock)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và</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IS (In-stock)</a:t>
            </a:r>
          </a:p>
          <a:p>
            <a:pPr algn="just">
              <a:lnSpc>
                <a:spcPct val="150000"/>
              </a:lnSpc>
              <a:spcBef>
                <a:spcPts val="0"/>
              </a:spcBef>
              <a:buClr>
                <a:srgbClr val="002060"/>
              </a:buClr>
              <a:buFont typeface="Wingdings" panose="05000000000000000000" pitchFamily="2" charset="2"/>
              <a:buChar char="q"/>
            </a:pPr>
            <a:endPar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spcBef>
                <a:spcPts val="0"/>
              </a:spcBef>
              <a:buClr>
                <a:srgbClr val="002060"/>
              </a:buClr>
              <a:buFont typeface="Wingdings" panose="05000000000000000000" pitchFamily="2" charset="2"/>
              <a:buChar char="q"/>
            </a:pP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Xây</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dựng</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mô</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hình</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g</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ửi</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dữ</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liệu</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về</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để</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báo</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cho</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các</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nhân</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viên</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kịp</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thời</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để</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lấp</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đầy</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các</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vị</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trí</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OOS.</a:t>
            </a:r>
          </a:p>
          <a:p>
            <a:pPr algn="just">
              <a:lnSpc>
                <a:spcPct val="150000"/>
              </a:lnSpc>
              <a:spcBef>
                <a:spcPts val="0"/>
              </a:spcBef>
              <a:buClr>
                <a:srgbClr val="002060"/>
              </a:buClr>
              <a:buFont typeface="Wingdings" panose="05000000000000000000" pitchFamily="2" charset="2"/>
              <a:buChar char="q"/>
            </a:pPr>
            <a:endParaRPr sz="1800"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5</a:t>
            </a:fld>
            <a:endParaRPr dirty="0"/>
          </a:p>
        </p:txBody>
      </p:sp>
      <p:pic>
        <p:nvPicPr>
          <p:cNvPr id="4" name="Picture 3">
            <a:extLst>
              <a:ext uri="{FF2B5EF4-FFF2-40B4-BE49-F238E27FC236}">
                <a16:creationId xmlns:a16="http://schemas.microsoft.com/office/drawing/2014/main" id="{C6720A64-9A82-3A94-4740-88E0CA5A3A40}"/>
              </a:ext>
            </a:extLst>
          </p:cNvPr>
          <p:cNvPicPr>
            <a:picLocks noChangeAspect="1"/>
          </p:cNvPicPr>
          <p:nvPr/>
        </p:nvPicPr>
        <p:blipFill>
          <a:blip r:embed="rId3"/>
          <a:stretch>
            <a:fillRect/>
          </a:stretch>
        </p:blipFill>
        <p:spPr>
          <a:xfrm>
            <a:off x="7825207" y="2998072"/>
            <a:ext cx="3704891" cy="2309382"/>
          </a:xfrm>
          <a:prstGeom prst="rect">
            <a:avLst/>
          </a:prstGeom>
        </p:spPr>
      </p:pic>
      <p:pic>
        <p:nvPicPr>
          <p:cNvPr id="5" name="Picture 5" descr="Lối sống Yolo khiến người trẻ buông thả, dùng hàng fake | Báo Dân trí">
            <a:extLst>
              <a:ext uri="{FF2B5EF4-FFF2-40B4-BE49-F238E27FC236}">
                <a16:creationId xmlns:a16="http://schemas.microsoft.com/office/drawing/2014/main" id="{7CA0FF05-A560-88DD-FD18-F157F4499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967" y="5986035"/>
            <a:ext cx="1190641" cy="69454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op 3 Inventory management challenges solved by out of stock solution">
            <a:extLst>
              <a:ext uri="{FF2B5EF4-FFF2-40B4-BE49-F238E27FC236}">
                <a16:creationId xmlns:a16="http://schemas.microsoft.com/office/drawing/2014/main" id="{7F4C30B0-E217-1484-B9A8-42B739BE0E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5207" y="1044134"/>
            <a:ext cx="3708996" cy="181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252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1217" y="0"/>
            <a:ext cx="3539020" cy="529854"/>
          </a:xfrm>
          <a:prstGeom prst="rect">
            <a:avLst/>
          </a:prstGeom>
        </p:spPr>
        <p:txBody>
          <a:bodyPr spcFirstLastPara="1" vert="horz" wrap="square" lIns="121900" tIns="121900" rIns="121900" bIns="121900" rtlCol="0" anchor="b" anchorCtr="0">
            <a:noAutofit/>
          </a:bodyPr>
          <a:lstStyle/>
          <a:p>
            <a:r>
              <a:rPr lang="en" sz="2000" b="1" dirty="0">
                <a:solidFill>
                  <a:srgbClr val="0070C0"/>
                </a:solidFill>
                <a:latin typeface="Lato" panose="020F0502020204030203" pitchFamily="34" charset="0"/>
                <a:ea typeface="Lato" panose="020F0502020204030203" pitchFamily="34" charset="0"/>
                <a:cs typeface="Lato" panose="020F0502020204030203" pitchFamily="34" charset="0"/>
              </a:rPr>
              <a:t>Phương Pháp Nghiên Cứu</a:t>
            </a:r>
            <a:endParaRPr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5" name="Google Shape;125;p17"/>
          <p:cNvSpPr txBox="1">
            <a:spLocks noGrp="1"/>
          </p:cNvSpPr>
          <p:nvPr>
            <p:ph type="body" idx="1"/>
          </p:nvPr>
        </p:nvSpPr>
        <p:spPr>
          <a:xfrm>
            <a:off x="288009" y="1111369"/>
            <a:ext cx="7465730" cy="4617627"/>
          </a:xfrm>
          <a:prstGeom prst="rect">
            <a:avLst/>
          </a:prstGeom>
        </p:spPr>
        <p:txBody>
          <a:bodyPr spcFirstLastPara="1" vert="horz" wrap="square" lIns="121900" tIns="121900" rIns="121900" bIns="121900" rtlCol="0" anchor="ctr" anchorCtr="0">
            <a:noAutofit/>
          </a:bodyPr>
          <a:lstStyle/>
          <a:p>
            <a:pPr algn="just">
              <a:lnSpc>
                <a:spcPct val="150000"/>
              </a:lnSpc>
              <a:spcBef>
                <a:spcPts val="0"/>
              </a:spcBef>
              <a:buClr>
                <a:srgbClr val="002060"/>
              </a:buClr>
              <a:buFont typeface="Wingdings" panose="05000000000000000000" pitchFamily="2" charset="2"/>
              <a:buChar char="q"/>
            </a:pP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Nghiên</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cứu</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và</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ứng</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dụng</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kiến</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trúc</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mạng</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yolo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phù</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hợp</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để</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huấn</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luyện</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mô</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đạt</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được</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độ</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chính</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xác</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cao</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nhất</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a:t>
            </a:r>
          </a:p>
          <a:p>
            <a:pPr marL="152396" indent="0" algn="just">
              <a:lnSpc>
                <a:spcPct val="150000"/>
              </a:lnSpc>
              <a:spcBef>
                <a:spcPts val="0"/>
              </a:spcBef>
              <a:buClr>
                <a:srgbClr val="002060"/>
              </a:buClr>
              <a:buNone/>
            </a:pPr>
            <a:endPar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spcBef>
                <a:spcPts val="0"/>
              </a:spcBef>
              <a:buClr>
                <a:srgbClr val="002060"/>
              </a:buClr>
              <a:buFont typeface="Wingdings" panose="05000000000000000000" pitchFamily="2" charset="2"/>
              <a:buChar char="q"/>
            </a:pP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Nghiên</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cứu</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thiết</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kế</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hệ</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thống</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IOT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giải</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quyết</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tình</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trạng</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các</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tình</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trạng</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Out-of-stock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tại</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các</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cửa</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hàng</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hoặc</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siêu</a:t>
            </a:r>
            <a:r>
              <a:rPr lang="en-US" sz="1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latin typeface="Lato" panose="020F0502020204030203" pitchFamily="34" charset="0"/>
                <a:ea typeface="Lato" panose="020F0502020204030203" pitchFamily="34" charset="0"/>
                <a:cs typeface="Lato" panose="020F0502020204030203" pitchFamily="34" charset="0"/>
              </a:rPr>
              <a:t>thị</a:t>
            </a:r>
            <a:endParaRPr lang="en-US" sz="1800" dirty="0">
              <a:solidFill>
                <a:srgbClr val="002060"/>
              </a:solidFill>
              <a:latin typeface="Lato" panose="020F0502020204030203" pitchFamily="34" charset="0"/>
              <a:ea typeface="Lato" panose="020F0502020204030203" pitchFamily="34" charset="0"/>
              <a:cs typeface="Lato" panose="020F0502020204030203" pitchFamily="34" charset="0"/>
            </a:endParaRPr>
          </a:p>
          <a:p>
            <a:pPr marL="152396" indent="0" algn="just">
              <a:lnSpc>
                <a:spcPct val="150000"/>
              </a:lnSpc>
              <a:spcBef>
                <a:spcPts val="0"/>
              </a:spcBef>
              <a:buClr>
                <a:srgbClr val="002060"/>
              </a:buClr>
              <a:buNone/>
            </a:pPr>
            <a:endPar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spcBef>
                <a:spcPts val="0"/>
              </a:spcBef>
              <a:buClr>
                <a:srgbClr val="002060"/>
              </a:buClr>
              <a:buFont typeface="Wingdings" panose="05000000000000000000" pitchFamily="2" charset="2"/>
              <a:buChar char="q"/>
            </a:pP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Nghiên</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cứu</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về</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các</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nền</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tảng</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thiết</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bị</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nhúng</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chuyên</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dụng</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cho</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xử</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lý</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ảnh</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và</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AI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cụ</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thể</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là</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phần</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cứng</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jetson nano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và</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triển</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khai</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mô</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hình</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lên</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thiết</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800" dirty="0" err="1">
                <a:solidFill>
                  <a:srgbClr val="002060"/>
                </a:solidFill>
                <a:effectLst/>
                <a:latin typeface="Lato" panose="020F0502020204030203" pitchFamily="34" charset="0"/>
                <a:ea typeface="Lato" panose="020F0502020204030203" pitchFamily="34" charset="0"/>
                <a:cs typeface="Lato" panose="020F0502020204030203" pitchFamily="34" charset="0"/>
              </a:rPr>
              <a:t>bị</a:t>
            </a:r>
            <a:r>
              <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rPr>
              <a:t>.</a:t>
            </a:r>
          </a:p>
          <a:p>
            <a:pPr algn="just">
              <a:lnSpc>
                <a:spcPct val="150000"/>
              </a:lnSpc>
              <a:spcBef>
                <a:spcPts val="0"/>
              </a:spcBef>
              <a:buClr>
                <a:srgbClr val="002060"/>
              </a:buClr>
              <a:buFont typeface="Wingdings" panose="05000000000000000000" pitchFamily="2" charset="2"/>
              <a:buChar char="q"/>
            </a:pPr>
            <a:endParaRPr lang="en-US" sz="1800" dirty="0">
              <a:solidFill>
                <a:srgbClr val="002060"/>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spcBef>
                <a:spcPts val="0"/>
              </a:spcBef>
              <a:buClr>
                <a:srgbClr val="002060"/>
              </a:buClr>
              <a:buFont typeface="Wingdings" panose="05000000000000000000" pitchFamily="2" charset="2"/>
              <a:buChar char="q"/>
            </a:pPr>
            <a:endParaRPr sz="1800"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6</a:t>
            </a:fld>
            <a:endParaRPr/>
          </a:p>
        </p:txBody>
      </p:sp>
      <p:pic>
        <p:nvPicPr>
          <p:cNvPr id="4098" name="Picture 2" descr="Kỹ năng giải quyết vấn đề là gì? Tips 6 bước xóa tan vấn đề">
            <a:extLst>
              <a:ext uri="{FF2B5EF4-FFF2-40B4-BE49-F238E27FC236}">
                <a16:creationId xmlns:a16="http://schemas.microsoft.com/office/drawing/2014/main" id="{7F321536-9577-31FF-7BCE-7756C5630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0722" y="3061956"/>
            <a:ext cx="3940061" cy="24585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ối sống Yolo khiến người trẻ buông thả, dùng hàng fake | Báo Dân trí">
            <a:extLst>
              <a:ext uri="{FF2B5EF4-FFF2-40B4-BE49-F238E27FC236}">
                <a16:creationId xmlns:a16="http://schemas.microsoft.com/office/drawing/2014/main" id="{E438ACA7-95A5-AAF7-B431-E5B79D66C1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217" y="5978790"/>
            <a:ext cx="1203061" cy="7017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Your Step-by-Step Guide to Writing a Good Research Methodology">
            <a:extLst>
              <a:ext uri="{FF2B5EF4-FFF2-40B4-BE49-F238E27FC236}">
                <a16:creationId xmlns:a16="http://schemas.microsoft.com/office/drawing/2014/main" id="{6D8682DE-65CD-9C91-0826-E4B341D1CD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5731" y="0"/>
            <a:ext cx="4286269" cy="2798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262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52967" y="37464"/>
            <a:ext cx="2529374" cy="464398"/>
          </a:xfrm>
          <a:prstGeom prst="rect">
            <a:avLst/>
          </a:prstGeom>
        </p:spPr>
        <p:txBody>
          <a:bodyPr spcFirstLastPara="1" vert="horz" wrap="square" lIns="121900" tIns="121900" rIns="121900" bIns="121900" rtlCol="0" anchor="b" anchorCtr="0">
            <a:noAutofit/>
          </a:bodyPr>
          <a:lstStyle/>
          <a:p>
            <a:r>
              <a:rPr lang="en" sz="2000" b="1" dirty="0">
                <a:solidFill>
                  <a:srgbClr val="0070C0"/>
                </a:solidFill>
                <a:latin typeface="Lato" panose="020F0502020204030203" pitchFamily="34" charset="0"/>
                <a:ea typeface="Lato" panose="020F0502020204030203" pitchFamily="34" charset="0"/>
                <a:cs typeface="Lato" panose="020F0502020204030203" pitchFamily="34" charset="0"/>
              </a:rPr>
              <a:t>Mục tiêu đề tài</a:t>
            </a:r>
            <a:endParaRPr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5" name="Google Shape;125;p17"/>
          <p:cNvSpPr txBox="1">
            <a:spLocks noGrp="1"/>
          </p:cNvSpPr>
          <p:nvPr>
            <p:ph type="body" idx="1"/>
          </p:nvPr>
        </p:nvSpPr>
        <p:spPr>
          <a:xfrm>
            <a:off x="152967" y="1510728"/>
            <a:ext cx="7190232" cy="3676261"/>
          </a:xfrm>
          <a:prstGeom prst="rect">
            <a:avLst/>
          </a:prstGeom>
        </p:spPr>
        <p:txBody>
          <a:bodyPr spcFirstLastPara="1" vert="horz" wrap="square" lIns="121900" tIns="121900" rIns="121900" bIns="121900" rtlCol="0" anchor="ctr" anchorCtr="0">
            <a:noAutofit/>
          </a:bodyPr>
          <a:lstStyle/>
          <a:p>
            <a:pPr algn="just">
              <a:lnSpc>
                <a:spcPct val="200000"/>
              </a:lnSpc>
              <a:spcBef>
                <a:spcPts val="0"/>
              </a:spcBef>
              <a:buClr>
                <a:srgbClr val="002060"/>
              </a:buClr>
              <a:buFont typeface="Wingdings" panose="05000000000000000000" pitchFamily="2" charset="2"/>
              <a:buChar char="q"/>
            </a:pP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Nghiên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cứu</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về</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lĩnh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vực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học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máy</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và</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trí</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tuệ</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nhân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tạo</a:t>
            </a:r>
            <a:endParaRPr lang="en-US" sz="1600" dirty="0">
              <a:solidFill>
                <a:srgbClr val="002060"/>
              </a:solidFill>
              <a:latin typeface="Lato" panose="020F0502020204030203" pitchFamily="34" charset="0"/>
              <a:ea typeface="Lato" panose="020F0502020204030203" pitchFamily="34" charset="0"/>
              <a:cs typeface="Lato" panose="020F0502020204030203" pitchFamily="34" charset="0"/>
            </a:endParaRPr>
          </a:p>
          <a:p>
            <a:pPr marL="152396" indent="0" algn="just">
              <a:lnSpc>
                <a:spcPct val="200000"/>
              </a:lnSpc>
              <a:spcBef>
                <a:spcPts val="0"/>
              </a:spcBef>
              <a:buClr>
                <a:srgbClr val="002060"/>
              </a:buClr>
              <a:buNone/>
            </a:pPr>
            <a:endParaRPr lang="en-US" sz="1600" dirty="0">
              <a:solidFill>
                <a:srgbClr val="002060"/>
              </a:solidFill>
              <a:latin typeface="Lato" panose="020F0502020204030203" pitchFamily="34" charset="0"/>
              <a:ea typeface="Lato" panose="020F0502020204030203" pitchFamily="34" charset="0"/>
              <a:cs typeface="Lato" panose="020F0502020204030203" pitchFamily="34" charset="0"/>
            </a:endParaRPr>
          </a:p>
          <a:p>
            <a:pPr algn="just">
              <a:lnSpc>
                <a:spcPct val="200000"/>
              </a:lnSpc>
              <a:spcBef>
                <a:spcPts val="0"/>
              </a:spcBef>
              <a:buClr>
                <a:srgbClr val="002060"/>
              </a:buClr>
              <a:buFont typeface="Wingdings" panose="05000000000000000000" pitchFamily="2" charset="2"/>
              <a:buChar char="q"/>
            </a:pP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Áp</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dụng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học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sâu</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để</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tạo</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ra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mô</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hình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nhận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diện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OOS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và</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IS</a:t>
            </a:r>
          </a:p>
          <a:p>
            <a:pPr marL="152396" indent="0" algn="just">
              <a:lnSpc>
                <a:spcPct val="200000"/>
              </a:lnSpc>
              <a:spcBef>
                <a:spcPts val="0"/>
              </a:spcBef>
              <a:buClr>
                <a:srgbClr val="002060"/>
              </a:buClr>
              <a:buNone/>
            </a:pPr>
            <a:endParaRPr lang="en-US" sz="1600" dirty="0">
              <a:solidFill>
                <a:srgbClr val="002060"/>
              </a:solidFill>
              <a:latin typeface="Lato" panose="020F0502020204030203" pitchFamily="34" charset="0"/>
              <a:ea typeface="Lato" panose="020F0502020204030203" pitchFamily="34" charset="0"/>
              <a:cs typeface="Lato" panose="020F0502020204030203" pitchFamily="34" charset="0"/>
            </a:endParaRPr>
          </a:p>
          <a:p>
            <a:pPr algn="just">
              <a:lnSpc>
                <a:spcPct val="200000"/>
              </a:lnSpc>
              <a:spcBef>
                <a:spcPts val="0"/>
              </a:spcBef>
              <a:buClr>
                <a:srgbClr val="002060"/>
              </a:buClr>
              <a:buFont typeface="Wingdings" panose="05000000000000000000" pitchFamily="2" charset="2"/>
              <a:buChar char="q"/>
            </a:pP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Nghiên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cứu</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và</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tìm</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hiểu</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về</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kiến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trúc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mô</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hình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YOLO</a:t>
            </a:r>
          </a:p>
          <a:p>
            <a:pPr marL="152396" indent="0" algn="just">
              <a:lnSpc>
                <a:spcPct val="200000"/>
              </a:lnSpc>
              <a:spcBef>
                <a:spcPts val="0"/>
              </a:spcBef>
              <a:buClr>
                <a:srgbClr val="002060"/>
              </a:buClr>
              <a:buNone/>
            </a:pPr>
            <a:endParaRPr lang="en-US" sz="1600" dirty="0">
              <a:solidFill>
                <a:srgbClr val="002060"/>
              </a:solidFill>
              <a:latin typeface="Lato" panose="020F0502020204030203" pitchFamily="34" charset="0"/>
              <a:ea typeface="Lato" panose="020F0502020204030203" pitchFamily="34" charset="0"/>
              <a:cs typeface="Lato" panose="020F0502020204030203" pitchFamily="34" charset="0"/>
            </a:endParaRPr>
          </a:p>
          <a:p>
            <a:pPr algn="just">
              <a:lnSpc>
                <a:spcPct val="200000"/>
              </a:lnSpc>
              <a:spcBef>
                <a:spcPts val="0"/>
              </a:spcBef>
              <a:buClr>
                <a:srgbClr val="002060"/>
              </a:buClr>
              <a:buFont typeface="Wingdings" panose="05000000000000000000" pitchFamily="2" charset="2"/>
              <a:buChar char="q"/>
            </a:pP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Tìm</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hiểu</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thiết</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bị</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máy</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tính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nhúng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và</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triển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khai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mô</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hình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phù</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hợp</a:t>
            </a:r>
            <a:endParaRPr sz="1600"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7</a:t>
            </a:fld>
            <a:endParaRPr/>
          </a:p>
        </p:txBody>
      </p:sp>
      <p:pic>
        <p:nvPicPr>
          <p:cNvPr id="6" name="Picture 5" descr="Lối sống Yolo khiến người trẻ buông thả, dùng hàng fake | Báo Dân trí">
            <a:extLst>
              <a:ext uri="{FF2B5EF4-FFF2-40B4-BE49-F238E27FC236}">
                <a16:creationId xmlns:a16="http://schemas.microsoft.com/office/drawing/2014/main" id="{E438ACA7-95A5-AAF7-B431-E5B79D66C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17" y="5745993"/>
            <a:ext cx="1602144" cy="93458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arget là gì? Hướng dẫn cách Target thị trường hiệu quả">
            <a:extLst>
              <a:ext uri="{FF2B5EF4-FFF2-40B4-BE49-F238E27FC236}">
                <a16:creationId xmlns:a16="http://schemas.microsoft.com/office/drawing/2014/main" id="{23CC0511-550A-8BF3-3968-00C019200A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547" y="3078271"/>
            <a:ext cx="4485692" cy="29904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44917D2-32E2-0E5C-567A-5CE583184746}"/>
              </a:ext>
            </a:extLst>
          </p:cNvPr>
          <p:cNvPicPr>
            <a:picLocks noChangeAspect="1"/>
          </p:cNvPicPr>
          <p:nvPr/>
        </p:nvPicPr>
        <p:blipFill>
          <a:blip r:embed="rId5"/>
          <a:stretch>
            <a:fillRect/>
          </a:stretch>
        </p:blipFill>
        <p:spPr>
          <a:xfrm>
            <a:off x="7268547" y="224907"/>
            <a:ext cx="4485692" cy="2991957"/>
          </a:xfrm>
          <a:prstGeom prst="rect">
            <a:avLst/>
          </a:prstGeom>
        </p:spPr>
      </p:pic>
    </p:spTree>
    <p:extLst>
      <p:ext uri="{BB962C8B-B14F-4D97-AF65-F5344CB8AC3E}">
        <p14:creationId xmlns:p14="http://schemas.microsoft.com/office/powerpoint/2010/main" val="37874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7"/>
          <p:cNvSpPr txBox="1">
            <a:spLocks noGrp="1"/>
          </p:cNvSpPr>
          <p:nvPr>
            <p:ph type="ctrTitle"/>
          </p:nvPr>
        </p:nvSpPr>
        <p:spPr>
          <a:xfrm>
            <a:off x="914400" y="2111123"/>
            <a:ext cx="10363200" cy="1546400"/>
          </a:xfrm>
          <a:prstGeom prst="rect">
            <a:avLst/>
          </a:prstGeom>
        </p:spPr>
        <p:txBody>
          <a:bodyPr spcFirstLastPara="1" vert="horz" wrap="square" lIns="121900" tIns="121900" rIns="121900" bIns="121900" rtlCol="0" anchor="b" anchorCtr="0">
            <a:noAutofit/>
          </a:bodyPr>
          <a:lstStyle/>
          <a:p>
            <a:r>
              <a:rPr lang="en" b="1" dirty="0">
                <a:solidFill>
                  <a:schemeClr val="accent2"/>
                </a:solidFill>
              </a:rPr>
              <a:t>2.</a:t>
            </a:r>
            <a:endParaRPr b="1" dirty="0">
              <a:solidFill>
                <a:schemeClr val="accent2"/>
              </a:solidFill>
            </a:endParaRPr>
          </a:p>
          <a:p>
            <a:r>
              <a:rPr lang="en" b="1" dirty="0"/>
              <a:t>CƠ SỞ LÝ THUYẾT</a:t>
            </a:r>
            <a:endParaRPr b="1" dirty="0"/>
          </a:p>
        </p:txBody>
      </p:sp>
      <p:pic>
        <p:nvPicPr>
          <p:cNvPr id="2" name="Picture 2" descr="Xét Tuyển | SPKT | HCMUTE | ĐH Sư Phạm Kỹ Thuật TP.HCM">
            <a:extLst>
              <a:ext uri="{FF2B5EF4-FFF2-40B4-BE49-F238E27FC236}">
                <a16:creationId xmlns:a16="http://schemas.microsoft.com/office/drawing/2014/main" id="{543CD3F4-89F4-C637-B337-B4BA63CD8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48325"/>
            <a:ext cx="5600700" cy="120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31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0" y="0"/>
            <a:ext cx="2027462" cy="445879"/>
          </a:xfrm>
          <a:prstGeom prst="rect">
            <a:avLst/>
          </a:prstGeom>
        </p:spPr>
        <p:txBody>
          <a:bodyPr spcFirstLastPara="1" vert="horz" wrap="square" lIns="121900" tIns="121900" rIns="121900" bIns="121900" rtlCol="0" anchor="b" anchorCtr="0">
            <a:noAutofit/>
          </a:bodyPr>
          <a:lstStyle/>
          <a:p>
            <a:r>
              <a:rPr lang="en" sz="2000" b="1" dirty="0">
                <a:solidFill>
                  <a:srgbClr val="0070C0"/>
                </a:solidFill>
                <a:latin typeface="Lato" panose="020F0502020204030203" pitchFamily="34" charset="0"/>
                <a:ea typeface="Lato" panose="020F0502020204030203" pitchFamily="34" charset="0"/>
                <a:cs typeface="Lato" panose="020F0502020204030203" pitchFamily="34" charset="0"/>
              </a:rPr>
              <a:t>Deep learning</a:t>
            </a:r>
            <a:endParaRPr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9</a:t>
            </a:fld>
            <a:endParaRPr/>
          </a:p>
        </p:txBody>
      </p:sp>
      <p:pic>
        <p:nvPicPr>
          <p:cNvPr id="4099" name="Picture 3" descr="How does deep learning in radiology work?">
            <a:extLst>
              <a:ext uri="{FF2B5EF4-FFF2-40B4-BE49-F238E27FC236}">
                <a16:creationId xmlns:a16="http://schemas.microsoft.com/office/drawing/2014/main" id="{F6469065-749E-576C-AE9D-5A6DD10BD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155" y="788542"/>
            <a:ext cx="4310743" cy="2156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94;p13">
            <a:extLst>
              <a:ext uri="{FF2B5EF4-FFF2-40B4-BE49-F238E27FC236}">
                <a16:creationId xmlns:a16="http://schemas.microsoft.com/office/drawing/2014/main" id="{48DC18D4-10AB-0D45-3D4D-BA823943945D}"/>
              </a:ext>
            </a:extLst>
          </p:cNvPr>
          <p:cNvSpPr txBox="1"/>
          <p:nvPr/>
        </p:nvSpPr>
        <p:spPr>
          <a:xfrm>
            <a:off x="143636" y="281142"/>
            <a:ext cx="11895397" cy="468225"/>
          </a:xfrm>
          <a:prstGeom prst="rect">
            <a:avLst/>
          </a:prstGeom>
          <a:noFill/>
          <a:ln>
            <a:noFill/>
          </a:ln>
        </p:spPr>
        <p:txBody>
          <a:bodyPr spcFirstLastPara="1" wrap="square" lIns="91425" tIns="91425" rIns="91425" bIns="91425" anchor="t" anchorCtr="0">
            <a:noAutofit/>
          </a:bodyPr>
          <a:lstStyle/>
          <a:p>
            <a:pPr lvl="0" algn="just" rtl="0">
              <a:spcBef>
                <a:spcPts val="600"/>
              </a:spcBef>
              <a:spcAft>
                <a:spcPts val="0"/>
              </a:spcAft>
              <a:buClr>
                <a:schemeClr val="dk1"/>
              </a:buClr>
              <a:buSzPts val="1100"/>
            </a:pPr>
            <a:r>
              <a:rPr lang="en-US" sz="1600" b="1" dirty="0">
                <a:solidFill>
                  <a:srgbClr val="002060"/>
                </a:solidFill>
                <a:latin typeface="Lato"/>
                <a:ea typeface="Lato"/>
                <a:cs typeface="Lato"/>
                <a:sym typeface="Lato"/>
              </a:rPr>
              <a:t>Deep learning </a:t>
            </a:r>
            <a:r>
              <a:rPr lang="en-US" sz="1600" b="1" dirty="0" err="1">
                <a:solidFill>
                  <a:srgbClr val="002060"/>
                </a:solidFill>
                <a:latin typeface="Lato"/>
                <a:ea typeface="Lato"/>
                <a:cs typeface="Lato"/>
                <a:sym typeface="Lato"/>
              </a:rPr>
              <a:t>cho</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phép</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xây</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dựng</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các</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mô</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hình</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có</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độ</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chính</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xác</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cao</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cho</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các</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mô</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hình</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nhận</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dạng</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hình</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ảnh</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văn</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bản</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giọng</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nói</a:t>
            </a:r>
            <a:r>
              <a:rPr lang="en-US" sz="1600" b="1" dirty="0">
                <a:solidFill>
                  <a:srgbClr val="002060"/>
                </a:solidFill>
                <a:latin typeface="Lato"/>
                <a:ea typeface="Lato"/>
                <a:cs typeface="Lato"/>
                <a:sym typeface="Lato"/>
              </a:rPr>
              <a:t>.</a:t>
            </a:r>
            <a:endParaRPr sz="1600" b="1" dirty="0">
              <a:solidFill>
                <a:srgbClr val="002060"/>
              </a:solidFill>
              <a:latin typeface="Lato"/>
              <a:ea typeface="Lato"/>
              <a:cs typeface="Lato"/>
              <a:sym typeface="Lato"/>
            </a:endParaRPr>
          </a:p>
          <a:p>
            <a:pPr marL="0" lvl="0" indent="0" algn="just" rtl="0">
              <a:spcBef>
                <a:spcPts val="600"/>
              </a:spcBef>
              <a:spcAft>
                <a:spcPts val="0"/>
              </a:spcAft>
              <a:buNone/>
            </a:pPr>
            <a:endParaRPr sz="1600" b="1" dirty="0">
              <a:solidFill>
                <a:srgbClr val="002060"/>
              </a:solidFill>
              <a:latin typeface="Lato"/>
              <a:ea typeface="Lato"/>
              <a:cs typeface="Lato"/>
              <a:sym typeface="Lato"/>
            </a:endParaRPr>
          </a:p>
        </p:txBody>
      </p:sp>
      <p:sp>
        <p:nvSpPr>
          <p:cNvPr id="6" name="Text Placeholder 5">
            <a:extLst>
              <a:ext uri="{FF2B5EF4-FFF2-40B4-BE49-F238E27FC236}">
                <a16:creationId xmlns:a16="http://schemas.microsoft.com/office/drawing/2014/main" id="{887BBDFA-104D-D9A3-F428-3B04489477E0}"/>
              </a:ext>
            </a:extLst>
          </p:cNvPr>
          <p:cNvSpPr>
            <a:spLocks noGrp="1"/>
          </p:cNvSpPr>
          <p:nvPr>
            <p:ph type="body" idx="1"/>
          </p:nvPr>
        </p:nvSpPr>
        <p:spPr>
          <a:xfrm>
            <a:off x="0" y="2984414"/>
            <a:ext cx="6410130" cy="3509692"/>
          </a:xfrm>
        </p:spPr>
        <p:txBody>
          <a:bodyPr/>
          <a:lstStyle/>
          <a:p>
            <a:pPr marL="152396" indent="0">
              <a:lnSpc>
                <a:spcPct val="150000"/>
              </a:lnSpc>
              <a:buNone/>
            </a:pPr>
            <a:r>
              <a:rPr lang="en-US" sz="1800" b="1" dirty="0" err="1">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Ưu</a:t>
            </a:r>
            <a:r>
              <a:rPr lang="en-US" sz="1800" b="1"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 </a:t>
            </a:r>
            <a:r>
              <a:rPr lang="en-US" sz="1800" b="1" dirty="0" err="1">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điểm</a:t>
            </a:r>
            <a:endParaRPr lang="en-US" sz="1800" b="1"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endParaRPr>
          </a:p>
          <a:p>
            <a:pPr>
              <a:lnSpc>
                <a:spcPct val="150000"/>
              </a:lnSpc>
              <a:buClr>
                <a:schemeClr val="accent6">
                  <a:lumMod val="50000"/>
                </a:schemeClr>
              </a:buClr>
              <a:buFont typeface="Wingdings" panose="05000000000000000000" pitchFamily="2" charset="2"/>
              <a:buChar char="ü"/>
            </a:pPr>
            <a:r>
              <a:rPr lang="vi-VN"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Kiến trúc mạng nơ-ron linh hoạt, có thể dễ dàng thay đổi để phù hợp với nhiều vấn đề khác nhau.</a:t>
            </a:r>
          </a:p>
          <a:p>
            <a:pPr>
              <a:lnSpc>
                <a:spcPct val="150000"/>
              </a:lnSpc>
              <a:buClr>
                <a:schemeClr val="accent6">
                  <a:lumMod val="50000"/>
                </a:schemeClr>
              </a:buClr>
              <a:buFont typeface="Wingdings" panose="05000000000000000000" pitchFamily="2" charset="2"/>
              <a:buChar char="ü"/>
            </a:pP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Có</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khả</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năng</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giải</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quyết</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nhiều</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bài</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toán</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phức</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tạp</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với</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độ</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chính</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xác</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rất</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cao</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a:t>
            </a:r>
          </a:p>
          <a:p>
            <a:pPr>
              <a:lnSpc>
                <a:spcPct val="150000"/>
              </a:lnSpc>
              <a:buClr>
                <a:schemeClr val="accent6">
                  <a:lumMod val="50000"/>
                </a:schemeClr>
              </a:buClr>
              <a:buFont typeface="Wingdings" panose="05000000000000000000" pitchFamily="2" charset="2"/>
              <a:buChar char="ü"/>
            </a:pPr>
            <a:r>
              <a:rPr lang="vi-VN"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Tính tự động hoá cao, có khả năng tự điều chỉnh và tự tối ưu.</a:t>
            </a:r>
          </a:p>
          <a:p>
            <a:pPr>
              <a:lnSpc>
                <a:spcPct val="150000"/>
              </a:lnSpc>
              <a:buClr>
                <a:schemeClr val="accent6">
                  <a:lumMod val="50000"/>
                </a:schemeClr>
              </a:buClr>
              <a:buFont typeface="Wingdings" panose="05000000000000000000" pitchFamily="2" charset="2"/>
              <a:buChar char="ü"/>
            </a:pPr>
            <a:r>
              <a:rPr lang="vi-VN"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Có khả năng thực hiện tính toán song song, hiệu năng tốt, xử lý được lượng dữ liệu lớn.</a:t>
            </a:r>
          </a:p>
          <a:p>
            <a:pPr marL="152396" indent="0">
              <a:lnSpc>
                <a:spcPct val="150000"/>
              </a:lnSpc>
              <a:buClr>
                <a:srgbClr val="002060"/>
              </a:buClr>
              <a:buNone/>
            </a:pPr>
            <a:endParaRPr lang="en-US" sz="1600"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 name="Text Placeholder 5">
            <a:extLst>
              <a:ext uri="{FF2B5EF4-FFF2-40B4-BE49-F238E27FC236}">
                <a16:creationId xmlns:a16="http://schemas.microsoft.com/office/drawing/2014/main" id="{C7D20BD3-9347-8B4A-2F95-7F2DED54D959}"/>
              </a:ext>
            </a:extLst>
          </p:cNvPr>
          <p:cNvSpPr txBox="1">
            <a:spLocks/>
          </p:cNvSpPr>
          <p:nvPr/>
        </p:nvSpPr>
        <p:spPr>
          <a:xfrm>
            <a:off x="6119963" y="2984414"/>
            <a:ext cx="6072037" cy="2879907"/>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800"/>
              </a:spcBef>
              <a:spcAft>
                <a:spcPts val="0"/>
              </a:spcAft>
              <a:buClr>
                <a:schemeClr val="accent6"/>
              </a:buClr>
              <a:buSzPts val="1800"/>
              <a:buFont typeface="Arial" panose="020B0604020202020204" pitchFamily="34" charset="0"/>
              <a:buChar char="▷"/>
              <a:defRPr sz="2800" kern="1200">
                <a:solidFill>
                  <a:schemeClr val="dk1"/>
                </a:solidFill>
                <a:latin typeface="+mn-lt"/>
                <a:ea typeface="+mn-ea"/>
                <a:cs typeface="+mn-cs"/>
              </a:defRPr>
            </a:lvl1pPr>
            <a:lvl2pPr marL="1219170" lvl="1" indent="-507987" algn="l" defTabSz="914400" rtl="0" eaLnBrk="1" latinLnBrk="0" hangingPunct="1">
              <a:lnSpc>
                <a:spcPct val="90000"/>
              </a:lnSpc>
              <a:spcBef>
                <a:spcPts val="0"/>
              </a:spcBef>
              <a:spcAft>
                <a:spcPts val="0"/>
              </a:spcAft>
              <a:buClr>
                <a:schemeClr val="dk1"/>
              </a:buClr>
              <a:buSzPts val="2400"/>
              <a:buFont typeface="Arial" panose="020B0604020202020204" pitchFamily="34" charset="0"/>
              <a:buChar char="○"/>
              <a:defRPr sz="2400" kern="1200">
                <a:solidFill>
                  <a:schemeClr val="dk1"/>
                </a:solidFill>
                <a:latin typeface="+mn-lt"/>
                <a:ea typeface="+mn-ea"/>
                <a:cs typeface="+mn-cs"/>
              </a:defRPr>
            </a:lvl2pPr>
            <a:lvl3pPr marL="1828754" lvl="2" indent="-507987" algn="l" defTabSz="914400" rtl="0" eaLnBrk="1" latinLnBrk="0" hangingPunct="1">
              <a:lnSpc>
                <a:spcPct val="90000"/>
              </a:lnSpc>
              <a:spcBef>
                <a:spcPts val="0"/>
              </a:spcBef>
              <a:spcAft>
                <a:spcPts val="0"/>
              </a:spcAft>
              <a:buClr>
                <a:schemeClr val="dk1"/>
              </a:buClr>
              <a:buSzPts val="2400"/>
              <a:buFont typeface="Arial" panose="020B0604020202020204" pitchFamily="34" charset="0"/>
              <a:buChar char="■"/>
              <a:defRPr sz="2000" kern="1200">
                <a:solidFill>
                  <a:schemeClr val="dk1"/>
                </a:solidFill>
                <a:latin typeface="+mn-lt"/>
                <a:ea typeface="+mn-ea"/>
                <a:cs typeface="+mn-cs"/>
              </a:defRPr>
            </a:lvl3pPr>
            <a:lvl4pPr marL="2438339" lvl="3" indent="-507987" algn="l" defTabSz="914400" rtl="0" eaLnBrk="1" latinLnBrk="0" hangingPunct="1">
              <a:lnSpc>
                <a:spcPct val="90000"/>
              </a:lnSpc>
              <a:spcBef>
                <a:spcPts val="0"/>
              </a:spcBef>
              <a:spcAft>
                <a:spcPts val="0"/>
              </a:spcAft>
              <a:buClr>
                <a:schemeClr val="dk1"/>
              </a:buClr>
              <a:buSzPts val="2400"/>
              <a:buFont typeface="Arial" panose="020B0604020202020204" pitchFamily="34" charset="0"/>
              <a:buChar char="●"/>
              <a:defRPr sz="1800" kern="1200">
                <a:solidFill>
                  <a:schemeClr val="dk1"/>
                </a:solidFill>
                <a:latin typeface="+mn-lt"/>
                <a:ea typeface="+mn-ea"/>
                <a:cs typeface="+mn-cs"/>
              </a:defRPr>
            </a:lvl4pPr>
            <a:lvl5pPr marL="3047924" lvl="4" indent="-507987" algn="l" defTabSz="914400" rtl="0" eaLnBrk="1" latinLnBrk="0" hangingPunct="1">
              <a:lnSpc>
                <a:spcPct val="90000"/>
              </a:lnSpc>
              <a:spcBef>
                <a:spcPts val="0"/>
              </a:spcBef>
              <a:spcAft>
                <a:spcPts val="0"/>
              </a:spcAft>
              <a:buClr>
                <a:schemeClr val="dk1"/>
              </a:buClr>
              <a:buSzPts val="2400"/>
              <a:buFont typeface="Arial" panose="020B0604020202020204" pitchFamily="34" charset="0"/>
              <a:buChar char="○"/>
              <a:defRPr sz="1800" kern="1200">
                <a:solidFill>
                  <a:schemeClr val="dk1"/>
                </a:solidFill>
                <a:latin typeface="+mn-lt"/>
                <a:ea typeface="+mn-ea"/>
                <a:cs typeface="+mn-cs"/>
              </a:defRPr>
            </a:lvl5pPr>
            <a:lvl6pPr marL="3657509" lvl="5" indent="-507987" algn="l" defTabSz="914400" rtl="0" eaLnBrk="1" latinLnBrk="0" hangingPunct="1">
              <a:lnSpc>
                <a:spcPct val="90000"/>
              </a:lnSpc>
              <a:spcBef>
                <a:spcPts val="0"/>
              </a:spcBef>
              <a:spcAft>
                <a:spcPts val="0"/>
              </a:spcAft>
              <a:buClr>
                <a:schemeClr val="dk1"/>
              </a:buClr>
              <a:buSzPts val="2400"/>
              <a:buFont typeface="Arial" panose="020B0604020202020204" pitchFamily="34" charset="0"/>
              <a:buChar char="■"/>
              <a:defRPr sz="1800" kern="1200">
                <a:solidFill>
                  <a:schemeClr val="dk1"/>
                </a:solidFill>
                <a:latin typeface="+mn-lt"/>
                <a:ea typeface="+mn-ea"/>
                <a:cs typeface="+mn-cs"/>
              </a:defRPr>
            </a:lvl6pPr>
            <a:lvl7pPr marL="4267093" lvl="6" indent="-507987" algn="l" defTabSz="914400" rtl="0" eaLnBrk="1" latinLnBrk="0" hangingPunct="1">
              <a:lnSpc>
                <a:spcPct val="90000"/>
              </a:lnSpc>
              <a:spcBef>
                <a:spcPts val="0"/>
              </a:spcBef>
              <a:spcAft>
                <a:spcPts val="0"/>
              </a:spcAft>
              <a:buClr>
                <a:schemeClr val="dk1"/>
              </a:buClr>
              <a:buSzPts val="2400"/>
              <a:buFont typeface="Arial" panose="020B0604020202020204" pitchFamily="34" charset="0"/>
              <a:buChar char="●"/>
              <a:defRPr sz="1800" kern="1200">
                <a:solidFill>
                  <a:schemeClr val="dk1"/>
                </a:solidFill>
                <a:latin typeface="+mn-lt"/>
                <a:ea typeface="+mn-ea"/>
                <a:cs typeface="+mn-cs"/>
              </a:defRPr>
            </a:lvl7pPr>
            <a:lvl8pPr marL="4876678" lvl="7" indent="-507987" algn="l" defTabSz="914400" rtl="0" eaLnBrk="1" latinLnBrk="0" hangingPunct="1">
              <a:lnSpc>
                <a:spcPct val="90000"/>
              </a:lnSpc>
              <a:spcBef>
                <a:spcPts val="0"/>
              </a:spcBef>
              <a:spcAft>
                <a:spcPts val="0"/>
              </a:spcAft>
              <a:buClr>
                <a:schemeClr val="dk1"/>
              </a:buClr>
              <a:buSzPts val="2400"/>
              <a:buFont typeface="Arial" panose="020B0604020202020204" pitchFamily="34" charset="0"/>
              <a:buChar char="○"/>
              <a:defRPr sz="1800" kern="1200">
                <a:solidFill>
                  <a:schemeClr val="dk1"/>
                </a:solidFill>
                <a:latin typeface="+mn-lt"/>
                <a:ea typeface="+mn-ea"/>
                <a:cs typeface="+mn-cs"/>
              </a:defRPr>
            </a:lvl8pPr>
            <a:lvl9pPr marL="5486263" lvl="8" indent="-507987" algn="l" defTabSz="914400" rtl="0" eaLnBrk="1" latinLnBrk="0" hangingPunct="1">
              <a:lnSpc>
                <a:spcPct val="90000"/>
              </a:lnSpc>
              <a:spcBef>
                <a:spcPts val="0"/>
              </a:spcBef>
              <a:spcAft>
                <a:spcPts val="0"/>
              </a:spcAft>
              <a:buClr>
                <a:schemeClr val="dk1"/>
              </a:buClr>
              <a:buSzPts val="2400"/>
              <a:buFont typeface="Arial" panose="020B0604020202020204" pitchFamily="34" charset="0"/>
              <a:buChar char="■"/>
              <a:defRPr sz="1800" kern="1200">
                <a:solidFill>
                  <a:schemeClr val="dk1"/>
                </a:solidFill>
                <a:latin typeface="+mn-lt"/>
                <a:ea typeface="+mn-ea"/>
                <a:cs typeface="+mn-cs"/>
              </a:defRPr>
            </a:lvl9pPr>
          </a:lstStyle>
          <a:p>
            <a:pPr marL="152396" indent="0">
              <a:lnSpc>
                <a:spcPct val="150000"/>
              </a:lnSpc>
              <a:buFont typeface="Arial" panose="020B0604020202020204" pitchFamily="34" charset="0"/>
              <a:buNone/>
            </a:pPr>
            <a:r>
              <a:rPr lang="en-US" sz="1800" b="1" dirty="0" err="1">
                <a:solidFill>
                  <a:srgbClr val="C00000"/>
                </a:solidFill>
                <a:latin typeface="Lato" panose="020F0502020204030203" pitchFamily="34" charset="0"/>
                <a:ea typeface="Lato" panose="020F0502020204030203" pitchFamily="34" charset="0"/>
                <a:cs typeface="Lato" panose="020F0502020204030203" pitchFamily="34" charset="0"/>
              </a:rPr>
              <a:t>Hạn</a:t>
            </a:r>
            <a:r>
              <a:rPr lang="en-US" sz="1800" b="1" dirty="0">
                <a:solidFill>
                  <a:srgbClr val="C00000"/>
                </a:solidFill>
                <a:latin typeface="Lato" panose="020F0502020204030203" pitchFamily="34" charset="0"/>
                <a:ea typeface="Lato" panose="020F0502020204030203" pitchFamily="34" charset="0"/>
                <a:cs typeface="Lato" panose="020F0502020204030203" pitchFamily="34" charset="0"/>
              </a:rPr>
              <a:t> </a:t>
            </a:r>
            <a:r>
              <a:rPr lang="en-US" sz="1800" b="1" dirty="0" err="1">
                <a:solidFill>
                  <a:srgbClr val="C00000"/>
                </a:solidFill>
                <a:latin typeface="Lato" panose="020F0502020204030203" pitchFamily="34" charset="0"/>
                <a:ea typeface="Lato" panose="020F0502020204030203" pitchFamily="34" charset="0"/>
                <a:cs typeface="Lato" panose="020F0502020204030203" pitchFamily="34" charset="0"/>
              </a:rPr>
              <a:t>chế</a:t>
            </a:r>
            <a:r>
              <a:rPr lang="en-US" sz="1800" b="1" dirty="0">
                <a:solidFill>
                  <a:srgbClr val="C00000"/>
                </a:solidFill>
                <a:latin typeface="Lato" panose="020F0502020204030203" pitchFamily="34" charset="0"/>
                <a:ea typeface="Lato" panose="020F0502020204030203" pitchFamily="34" charset="0"/>
                <a:cs typeface="Lato" panose="020F0502020204030203" pitchFamily="34" charset="0"/>
              </a:rPr>
              <a:t> </a:t>
            </a:r>
          </a:p>
          <a:p>
            <a:pPr algn="l">
              <a:lnSpc>
                <a:spcPct val="150000"/>
              </a:lnSpc>
              <a:buClr>
                <a:srgbClr val="C00000"/>
              </a:buClr>
              <a:buFont typeface="Wingdings" panose="05000000000000000000" pitchFamily="2" charset="2"/>
              <a:buChar char="v"/>
            </a:pPr>
            <a:r>
              <a:rPr lang="vi-VN"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Cần có khối lượng dữ liệu rất lớn để tận dụng tối đa khả năng của Deep Learning.</a:t>
            </a:r>
          </a:p>
          <a:p>
            <a:pPr algn="l">
              <a:lnSpc>
                <a:spcPct val="150000"/>
              </a:lnSpc>
              <a:buClr>
                <a:srgbClr val="C00000"/>
              </a:buClr>
              <a:buFont typeface="Wingdings" panose="05000000000000000000" pitchFamily="2" charset="2"/>
              <a:buChar char="v"/>
            </a:pP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Chi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phí</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tính</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toán</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cao</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vì</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phải</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xử</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lý</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nhiều</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mô</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hình</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phức</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tạp</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a:t>
            </a:r>
          </a:p>
          <a:p>
            <a:pPr marL="152396" indent="0">
              <a:lnSpc>
                <a:spcPct val="150000"/>
              </a:lnSpc>
              <a:buClr>
                <a:srgbClr val="002060"/>
              </a:buClr>
              <a:buFont typeface="Arial" panose="020B0604020202020204" pitchFamily="34" charset="0"/>
              <a:buNone/>
            </a:pPr>
            <a:endParaRPr lang="en-US" sz="1600" dirty="0">
              <a:solidFill>
                <a:srgbClr val="C00000"/>
              </a:solidFill>
              <a:latin typeface="Lato" panose="020F0502020204030203" pitchFamily="34" charset="0"/>
              <a:ea typeface="Lato" panose="020F0502020204030203" pitchFamily="34" charset="0"/>
              <a:cs typeface="Lato" panose="020F0502020204030203" pitchFamily="34" charset="0"/>
            </a:endParaRPr>
          </a:p>
        </p:txBody>
      </p:sp>
      <p:pic>
        <p:nvPicPr>
          <p:cNvPr id="6146" name="Picture 2" descr="Image Classification Using CNN &amp; Transfer Learning | Computer Vision |  Upwork">
            <a:extLst>
              <a:ext uri="{FF2B5EF4-FFF2-40B4-BE49-F238E27FC236}">
                <a16:creationId xmlns:a16="http://schemas.microsoft.com/office/drawing/2014/main" id="{5263856B-7338-72CE-FA6E-A9FA70D504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2694" y="856599"/>
            <a:ext cx="3244622" cy="2431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7742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1311</TotalTime>
  <Words>5404</Words>
  <Application>Microsoft Office PowerPoint</Application>
  <PresentationFormat>Widescreen</PresentationFormat>
  <Paragraphs>358</Paragraphs>
  <Slides>48</Slides>
  <Notes>48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61" baseType="lpstr">
      <vt:lpstr>Arial</vt:lpstr>
      <vt:lpstr>Calibri</vt:lpstr>
      <vt:lpstr>Calibri Light</vt:lpstr>
      <vt:lpstr>Courier</vt:lpstr>
      <vt:lpstr>Edwardian Script ITC</vt:lpstr>
      <vt:lpstr>Lato</vt:lpstr>
      <vt:lpstr>Montserrat</vt:lpstr>
      <vt:lpstr>Open Sans</vt:lpstr>
      <vt:lpstr>roboto</vt:lpstr>
      <vt:lpstr>roboto</vt:lpstr>
      <vt:lpstr>Wingdings</vt:lpstr>
      <vt:lpstr>Office Theme</vt:lpstr>
      <vt:lpstr>Equation</vt:lpstr>
      <vt:lpstr>ỨNG DỤNG HỌC SÂU CHO VIỆC GIÁM SÁT VÀ QUẢN LÝ KIỂM KÊ HÀNG HÓA TRONG NGÀNH BÁN LẺ</vt:lpstr>
      <vt:lpstr>PowerPoint Presentation</vt:lpstr>
      <vt:lpstr>1. TỔNG QUAN ĐỀ TÀI</vt:lpstr>
      <vt:lpstr>Đặt Vấn Đề</vt:lpstr>
      <vt:lpstr>Giải Pháp</vt:lpstr>
      <vt:lpstr>Phương Pháp Nghiên Cứu</vt:lpstr>
      <vt:lpstr>Mục tiêu đề tài</vt:lpstr>
      <vt:lpstr>2. CƠ SỞ LÝ THUYẾT</vt:lpstr>
      <vt:lpstr>Deep learning</vt:lpstr>
      <vt:lpstr>Machine learning and Deep learning</vt:lpstr>
      <vt:lpstr> Artificial Intelligence (AI)</vt:lpstr>
      <vt:lpstr>MÔ HÌNH MẠNG CNN </vt:lpstr>
      <vt:lpstr>MÔ HÌNH MẠNG YOLO</vt:lpstr>
      <vt:lpstr>MÔ HÌNH MẠNG YOLOv4-TINY</vt:lpstr>
      <vt:lpstr>KIẾN TRÚC YOLOv4-TINY</vt:lpstr>
      <vt:lpstr>THAM SỐ ĐÁNH GIÁ MÔ HÌNH IOU</vt:lpstr>
      <vt:lpstr>THAM SỐ ĐÁNH GIÁ MÔ HÌNH LOSS AVG</vt:lpstr>
      <vt:lpstr>THAM SỐ ĐÁNH GIÁ MÔ HÌNH MAP-50, PRECISION, RECALL, F1-SCORE</vt:lpstr>
      <vt:lpstr>OPENCV DNN</vt:lpstr>
      <vt:lpstr>3. MÔ HÌNH HỆ THỐNG</vt:lpstr>
      <vt:lpstr>MÔ HÌNH HỆ THỐNG GIÁM SÁT OOS &amp; IS</vt:lpstr>
      <vt:lpstr>SƠ ĐỒ TRÌNH TỰ HỆ THỐNG</vt:lpstr>
      <vt:lpstr>SƠ ĐỒ KHỐI MÔ HÌNH DEEP LEARNING NHẬN DIỆN OUT-OF-STOCK VÀ IN-STOCK</vt:lpstr>
      <vt:lpstr>SPATIAL PYRAMID POOLING</vt:lpstr>
      <vt:lpstr>ĐỀ XUẤT KIẾN TRÚC YOLOv4-TINY-SPP</vt:lpstr>
      <vt:lpstr>KIẾN TRÚC YOLOv4-TINY-SPP</vt:lpstr>
      <vt:lpstr>GROUP CONVOLUTION</vt:lpstr>
      <vt:lpstr>ĐỀ XUẤT KIẾN TRÚC YOLOv4-TINY-G3l</vt:lpstr>
      <vt:lpstr>KIẾN TRÚC YOLOv4-tiny-G3l</vt:lpstr>
      <vt:lpstr>SƠ ĐỒ THUẬT TOÁN XỬ LÝ TRÊN PHẦN CỨNG</vt:lpstr>
      <vt:lpstr>SƠ ĐỒ THUẬT TOÁN XỬ LÝ TRÊN GIAO DIỆN HIỂN THỊ</vt:lpstr>
      <vt:lpstr>4. ĐÁNH GIÁ HỆ THỐNG</vt:lpstr>
      <vt:lpstr>HUẤN LUYỆN MÔ HÌNH PHÁT HIỆN VỊ TRÍ OUT-OF-STOCK</vt:lpstr>
      <vt:lpstr>HUẤN LUYỆN MÔ HÌNH PHÁT HIỆN VỊ TRÍ IN-STOCK</vt:lpstr>
      <vt:lpstr>ĐÁNH GIÁ KẾT QUẢ HUẤN LUYỆN MÔ HÌNH NHẬN DIỆN OUT-OF-STOCK</vt:lpstr>
      <vt:lpstr>ĐÁNH GIÁ KẾT QUẢ HUẤN LUYỆN MÔ HÌNH NHẬN DIỆN IN-STOCK</vt:lpstr>
      <vt:lpstr>THIẾT KẾ GIAO DIỆN HIỂN THỊ</vt:lpstr>
      <vt:lpstr>THIẾT KẾ TOÀN BỘ HỆ THỐNG</vt:lpstr>
      <vt:lpstr>CẤU TRÚC LƯU TRỮ DỮ LIỆU TRÊN FIREBASE</vt:lpstr>
      <vt:lpstr>5. TỔNG KẾT</vt:lpstr>
      <vt:lpstr>KẾT QUẢ CHẠY THỬ MÔ HÌNH</vt:lpstr>
      <vt:lpstr>KẾT QUẢ CHẠY THỬ MÔ HÌNH</vt:lpstr>
      <vt:lpstr>KẾT QUẢ CHẠY THỬ MÔ HÌNH</vt:lpstr>
      <vt:lpstr>KẾT QUẢ CHẠY THỬ MÔ HÌNH</vt:lpstr>
      <vt:lpstr>NGHIỆM THU KẾT QUẢ</vt:lpstr>
      <vt:lpstr>HƯỚNG PHÁT TRIỂN</vt:lpstr>
      <vt:lpstr>PowerPoint Presentation</vt:lpstr>
      <vt:lpstr>DƯỜNG LINK KẾT QUẢ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ỨNG DỤNG HỌC SÂU CHO VIỆC GIÁM SÁT VÀ QUẢN LÝ KIỂM KÊ HÀNG HÓA TRONG NGÀNH BÁN LẺ</dc:title>
  <dc:creator>Nguyen Duy Huan</dc:creator>
  <cp:lastModifiedBy>Nguyen Duy Huan</cp:lastModifiedBy>
  <cp:revision>265</cp:revision>
  <dcterms:created xsi:type="dcterms:W3CDTF">2023-04-07T20:51:23Z</dcterms:created>
  <dcterms:modified xsi:type="dcterms:W3CDTF">2023-06-15T00:53:13Z</dcterms:modified>
</cp:coreProperties>
</file>